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9"/>
  </p:notesMasterIdLst>
  <p:sldIdLst>
    <p:sldId id="257" r:id="rId2"/>
    <p:sldId id="259" r:id="rId3"/>
    <p:sldId id="270" r:id="rId4"/>
    <p:sldId id="271" r:id="rId5"/>
    <p:sldId id="287" r:id="rId6"/>
    <p:sldId id="430" r:id="rId7"/>
    <p:sldId id="288" r:id="rId8"/>
    <p:sldId id="293" r:id="rId9"/>
    <p:sldId id="290" r:id="rId10"/>
    <p:sldId id="301" r:id="rId11"/>
    <p:sldId id="278" r:id="rId12"/>
    <p:sldId id="277" r:id="rId13"/>
    <p:sldId id="284" r:id="rId14"/>
    <p:sldId id="431" r:id="rId15"/>
    <p:sldId id="294" r:id="rId16"/>
    <p:sldId id="272" r:id="rId17"/>
    <p:sldId id="281" r:id="rId18"/>
    <p:sldId id="280" r:id="rId19"/>
    <p:sldId id="282" r:id="rId20"/>
    <p:sldId id="429" r:id="rId21"/>
    <p:sldId id="274" r:id="rId22"/>
    <p:sldId id="295" r:id="rId23"/>
    <p:sldId id="428" r:id="rId24"/>
    <p:sldId id="415" r:id="rId25"/>
    <p:sldId id="425" r:id="rId26"/>
    <p:sldId id="328" r:id="rId27"/>
    <p:sldId id="296" r:id="rId2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D71620-E8D6-C564-C385-78BD37DD9F2C}" name="daragh@regnumrenewables.ie" initials="da" userId="S::urn:spo:guest#daragh@regnumrenewables.ie::" providerId="AD"/>
  <p188:author id="{84926328-8910-78BB-5868-E79707F7D284}" name="karen@regnumrenewables.ie" initials="ka" userId="S::urn:spo:guest#karen@regnumrenewables.ie::" providerId="AD"/>
  <p188:author id="{FDF11F46-156F-B262-3216-BA41F383E02B}" name="Ida Wulff" initials="IW" userId="S::ida.wulff@ftco.ie::e80e14d6-527e-40b6-b399-0f559ad3f037" providerId="AD"/>
  <p188:author id="{74C68494-1DAD-2A4C-82BD-19BEBB30B78C}" name="Jim Hughes" initials="JH" userId="S::jim.hughes@ftco.ie::1f955925-51fe-4c9c-a8b8-ede8e380ce82" providerId="AD"/>
  <p188:author id="{50A031DD-EC32-68CB-714F-DE9156934E28}" name="Robyn Nicholl" initials="RN" userId="S::robyn.nicholl@ftco.ie::06f7b979-1c82-44f2-bf08-4b3c195d41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F6C"/>
    <a:srgbClr val="8BC53F"/>
    <a:srgbClr val="154767"/>
    <a:srgbClr val="97D700"/>
    <a:srgbClr val="99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53EB3-17DB-4A79-A41F-DB9C51C1DD29}" v="108" dt="2026-03-11T12:55:11.3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60"/>
        <p:guide pos="3839"/>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42D16-58A1-416C-8384-4B5AF6B35EF0}" type="datetimeFigureOut">
              <a:rPr lang="en-US" smtClean="0"/>
              <a:t>3/11/2026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52810C-A287-4AED-95A2-DBA432A73BC7}" type="slidenum">
              <a:rPr lang="en-US" smtClean="0"/>
              <a:t>‹#›</a:t>
            </a:fld>
            <a:endParaRPr lang="en-US"/>
          </a:p>
        </p:txBody>
      </p:sp>
    </p:spTree>
    <p:extLst>
      <p:ext uri="{BB962C8B-B14F-4D97-AF65-F5344CB8AC3E}">
        <p14:creationId xmlns:p14="http://schemas.microsoft.com/office/powerpoint/2010/main" val="1153231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52810C-A287-4AED-95A2-DBA432A73BC7}" type="slidenum">
              <a:rPr lang="en-US" smtClean="0"/>
              <a:t>1</a:t>
            </a:fld>
            <a:endParaRPr lang="en-US"/>
          </a:p>
        </p:txBody>
      </p:sp>
    </p:spTree>
    <p:extLst>
      <p:ext uri="{BB962C8B-B14F-4D97-AF65-F5344CB8AC3E}">
        <p14:creationId xmlns:p14="http://schemas.microsoft.com/office/powerpoint/2010/main" val="297568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52810C-A287-4AED-95A2-DBA432A73BC7}" type="slidenum">
              <a:rPr lang="en-US" smtClean="0"/>
              <a:t>2</a:t>
            </a:fld>
            <a:endParaRPr lang="en-US"/>
          </a:p>
        </p:txBody>
      </p:sp>
    </p:spTree>
    <p:extLst>
      <p:ext uri="{BB962C8B-B14F-4D97-AF65-F5344CB8AC3E}">
        <p14:creationId xmlns:p14="http://schemas.microsoft.com/office/powerpoint/2010/main" val="908248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73B0-C563-2F49-628E-06665701D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8FF22-717E-85EF-0683-EC78EFD7361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A89D3466-4E3E-47BB-607E-FC2E25B25A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A24CFF-69BE-FC12-E727-F702359D7FB0}"/>
              </a:ext>
            </a:extLst>
          </p:cNvPr>
          <p:cNvSpPr>
            <a:spLocks noGrp="1"/>
          </p:cNvSpPr>
          <p:nvPr>
            <p:ph type="sldNum" sz="quarter" idx="10"/>
          </p:nvPr>
        </p:nvSpPr>
        <p:spPr/>
        <p:txBody>
          <a:bodyPr/>
          <a:lstStyle/>
          <a:p>
            <a:fld id="{BC52810C-A287-4AED-95A2-DBA432A73BC7}" type="slidenum">
              <a:rPr lang="en-US" smtClean="0"/>
              <a:t>3</a:t>
            </a:fld>
            <a:endParaRPr lang="en-US"/>
          </a:p>
        </p:txBody>
      </p:sp>
    </p:spTree>
    <p:extLst>
      <p:ext uri="{BB962C8B-B14F-4D97-AF65-F5344CB8AC3E}">
        <p14:creationId xmlns:p14="http://schemas.microsoft.com/office/powerpoint/2010/main" val="1358483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38ECB-E69D-19CF-0C1E-963B839EF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2B158-1DB4-0BD6-2389-03E5D3E93FD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39725A1-1921-1956-6AB1-FED2529A1D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43E-DD7A-047F-04C2-085DF8BFE9A9}"/>
              </a:ext>
            </a:extLst>
          </p:cNvPr>
          <p:cNvSpPr>
            <a:spLocks noGrp="1"/>
          </p:cNvSpPr>
          <p:nvPr>
            <p:ph type="sldNum" sz="quarter" idx="10"/>
          </p:nvPr>
        </p:nvSpPr>
        <p:spPr/>
        <p:txBody>
          <a:bodyPr/>
          <a:lstStyle/>
          <a:p>
            <a:fld id="{BC52810C-A287-4AED-95A2-DBA432A73BC7}" type="slidenum">
              <a:rPr lang="en-US" smtClean="0"/>
              <a:t>4</a:t>
            </a:fld>
            <a:endParaRPr lang="en-US"/>
          </a:p>
        </p:txBody>
      </p:sp>
    </p:spTree>
    <p:extLst>
      <p:ext uri="{BB962C8B-B14F-4D97-AF65-F5344CB8AC3E}">
        <p14:creationId xmlns:p14="http://schemas.microsoft.com/office/powerpoint/2010/main" val="368933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545F-CDD7-92C6-65AA-6E79550EE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E4509-4D6C-AC3A-9367-1C8E7887BB8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E191947-3457-E488-308D-101835708F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6BE6B3-A5DD-5F09-21AA-2FF67B621B24}"/>
              </a:ext>
            </a:extLst>
          </p:cNvPr>
          <p:cNvSpPr>
            <a:spLocks noGrp="1"/>
          </p:cNvSpPr>
          <p:nvPr>
            <p:ph type="sldNum" sz="quarter" idx="10"/>
          </p:nvPr>
        </p:nvSpPr>
        <p:spPr/>
        <p:txBody>
          <a:bodyPr/>
          <a:lstStyle/>
          <a:p>
            <a:fld id="{BC52810C-A287-4AED-95A2-DBA432A73BC7}" type="slidenum">
              <a:rPr lang="en-US" smtClean="0"/>
              <a:t>5</a:t>
            </a:fld>
            <a:endParaRPr lang="en-US"/>
          </a:p>
        </p:txBody>
      </p:sp>
    </p:spTree>
    <p:extLst>
      <p:ext uri="{BB962C8B-B14F-4D97-AF65-F5344CB8AC3E}">
        <p14:creationId xmlns:p14="http://schemas.microsoft.com/office/powerpoint/2010/main" val="345695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A2A3A-DB13-EE28-59F3-0E71698E6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62750-70EF-B05C-9615-468FBA2E2B7F}"/>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095F9150-58CE-0676-11B1-7B6E44B8F7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4675B4-FF6B-AB9C-B55D-C4E864C5D580}"/>
              </a:ext>
            </a:extLst>
          </p:cNvPr>
          <p:cNvSpPr>
            <a:spLocks noGrp="1"/>
          </p:cNvSpPr>
          <p:nvPr>
            <p:ph type="sldNum" sz="quarter" idx="10"/>
          </p:nvPr>
        </p:nvSpPr>
        <p:spPr/>
        <p:txBody>
          <a:bodyPr/>
          <a:lstStyle/>
          <a:p>
            <a:fld id="{BC52810C-A287-4AED-95A2-DBA432A73BC7}" type="slidenum">
              <a:rPr lang="en-US" smtClean="0"/>
              <a:t>7</a:t>
            </a:fld>
            <a:endParaRPr lang="en-US"/>
          </a:p>
        </p:txBody>
      </p:sp>
    </p:spTree>
    <p:extLst>
      <p:ext uri="{BB962C8B-B14F-4D97-AF65-F5344CB8AC3E}">
        <p14:creationId xmlns:p14="http://schemas.microsoft.com/office/powerpoint/2010/main" val="418719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BC52810C-A287-4AED-95A2-DBA432A73BC7}" type="slidenum">
              <a:rPr lang="en-US" smtClean="0"/>
              <a:t>9</a:t>
            </a:fld>
            <a:endParaRPr lang="en-US"/>
          </a:p>
        </p:txBody>
      </p:sp>
    </p:spTree>
    <p:extLst>
      <p:ext uri="{BB962C8B-B14F-4D97-AF65-F5344CB8AC3E}">
        <p14:creationId xmlns:p14="http://schemas.microsoft.com/office/powerpoint/2010/main" val="390832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AC662-E20D-C037-8982-EAB4465F7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474C2-1C46-BB68-890E-7F9CC8ED772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6D2396F-2A4A-208A-5999-BC62FD604C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AA70D4-813A-7E4E-2CCC-413C2CB61FD8}"/>
              </a:ext>
            </a:extLst>
          </p:cNvPr>
          <p:cNvSpPr>
            <a:spLocks noGrp="1"/>
          </p:cNvSpPr>
          <p:nvPr>
            <p:ph type="sldNum" sz="quarter" idx="10"/>
          </p:nvPr>
        </p:nvSpPr>
        <p:spPr/>
        <p:txBody>
          <a:bodyPr/>
          <a:lstStyle/>
          <a:p>
            <a:fld id="{BC52810C-A287-4AED-95A2-DBA432A73BC7}" type="slidenum">
              <a:rPr lang="en-US" smtClean="0"/>
              <a:t>11</a:t>
            </a:fld>
            <a:endParaRPr lang="en-US"/>
          </a:p>
        </p:txBody>
      </p:sp>
    </p:spTree>
    <p:extLst>
      <p:ext uri="{BB962C8B-B14F-4D97-AF65-F5344CB8AC3E}">
        <p14:creationId xmlns:p14="http://schemas.microsoft.com/office/powerpoint/2010/main" val="85854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64DD-0CBD-272F-FB1A-B71A4F08F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9A1EB-EE14-480C-CF74-18E89DC20BF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493B8C1-C0C7-4859-C444-297BD67C19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E4FFF2-9822-79B5-085B-00731790B376}"/>
              </a:ext>
            </a:extLst>
          </p:cNvPr>
          <p:cNvSpPr>
            <a:spLocks noGrp="1"/>
          </p:cNvSpPr>
          <p:nvPr>
            <p:ph type="sldNum" sz="quarter" idx="10"/>
          </p:nvPr>
        </p:nvSpPr>
        <p:spPr/>
        <p:txBody>
          <a:bodyPr/>
          <a:lstStyle/>
          <a:p>
            <a:fld id="{BC52810C-A287-4AED-95A2-DBA432A73BC7}" type="slidenum">
              <a:rPr lang="en-US" smtClean="0"/>
              <a:t>12</a:t>
            </a:fld>
            <a:endParaRPr lang="en-US"/>
          </a:p>
        </p:txBody>
      </p:sp>
    </p:spTree>
    <p:extLst>
      <p:ext uri="{BB962C8B-B14F-4D97-AF65-F5344CB8AC3E}">
        <p14:creationId xmlns:p14="http://schemas.microsoft.com/office/powerpoint/2010/main" val="264240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06E01-9ECA-8AB5-0E3B-71D62631B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466DE-6460-23C6-F2BC-9C4D25E15D0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3B1C23-8A19-E447-AF99-886B13342E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297869-7968-BB2C-63C9-435D594B9928}"/>
              </a:ext>
            </a:extLst>
          </p:cNvPr>
          <p:cNvSpPr>
            <a:spLocks noGrp="1"/>
          </p:cNvSpPr>
          <p:nvPr>
            <p:ph type="sldNum" sz="quarter" idx="10"/>
          </p:nvPr>
        </p:nvSpPr>
        <p:spPr/>
        <p:txBody>
          <a:bodyPr/>
          <a:lstStyle/>
          <a:p>
            <a:fld id="{BC52810C-A287-4AED-95A2-DBA432A73BC7}" type="slidenum">
              <a:rPr lang="en-US" smtClean="0"/>
              <a:t>13</a:t>
            </a:fld>
            <a:endParaRPr lang="en-US"/>
          </a:p>
        </p:txBody>
      </p:sp>
    </p:spTree>
    <p:extLst>
      <p:ext uri="{BB962C8B-B14F-4D97-AF65-F5344CB8AC3E}">
        <p14:creationId xmlns:p14="http://schemas.microsoft.com/office/powerpoint/2010/main" val="1608033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9588A-48E1-BFA7-7791-0C88361E74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3389A-78B0-4BB6-0505-93B10CA77AD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049EFD8E-172B-AAF9-398F-632B7C9998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E75F14-B935-D280-536C-E041E493E713}"/>
              </a:ext>
            </a:extLst>
          </p:cNvPr>
          <p:cNvSpPr>
            <a:spLocks noGrp="1"/>
          </p:cNvSpPr>
          <p:nvPr>
            <p:ph type="sldNum" sz="quarter" idx="10"/>
          </p:nvPr>
        </p:nvSpPr>
        <p:spPr/>
        <p:txBody>
          <a:bodyPr/>
          <a:lstStyle/>
          <a:p>
            <a:fld id="{BC52810C-A287-4AED-95A2-DBA432A73BC7}" type="slidenum">
              <a:rPr lang="en-US" smtClean="0"/>
              <a:t>14</a:t>
            </a:fld>
            <a:endParaRPr lang="en-US"/>
          </a:p>
        </p:txBody>
      </p:sp>
    </p:spTree>
    <p:extLst>
      <p:ext uri="{BB962C8B-B14F-4D97-AF65-F5344CB8AC3E}">
        <p14:creationId xmlns:p14="http://schemas.microsoft.com/office/powerpoint/2010/main" val="2667941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6A6A9-787A-0D7F-29F2-E440FCFE8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DE4A9-FE5D-1D47-012A-73F909032AD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C83F14D-131A-9984-5310-F5A87E5F4D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7E7567-2A1C-5B5A-1006-3D65236768F4}"/>
              </a:ext>
            </a:extLst>
          </p:cNvPr>
          <p:cNvSpPr>
            <a:spLocks noGrp="1"/>
          </p:cNvSpPr>
          <p:nvPr>
            <p:ph type="sldNum" sz="quarter" idx="10"/>
          </p:nvPr>
        </p:nvSpPr>
        <p:spPr/>
        <p:txBody>
          <a:bodyPr/>
          <a:lstStyle/>
          <a:p>
            <a:fld id="{BC52810C-A287-4AED-95A2-DBA432A73BC7}" type="slidenum">
              <a:rPr lang="en-US" smtClean="0"/>
              <a:t>16</a:t>
            </a:fld>
            <a:endParaRPr lang="en-US"/>
          </a:p>
        </p:txBody>
      </p:sp>
    </p:spTree>
    <p:extLst>
      <p:ext uri="{BB962C8B-B14F-4D97-AF65-F5344CB8AC3E}">
        <p14:creationId xmlns:p14="http://schemas.microsoft.com/office/powerpoint/2010/main" val="1830609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52810C-A287-4AED-95A2-DBA432A73BC7}" type="slidenum">
              <a:rPr lang="en-US" smtClean="0"/>
              <a:t>17</a:t>
            </a:fld>
            <a:endParaRPr lang="en-US"/>
          </a:p>
        </p:txBody>
      </p:sp>
    </p:spTree>
    <p:extLst>
      <p:ext uri="{BB962C8B-B14F-4D97-AF65-F5344CB8AC3E}">
        <p14:creationId xmlns:p14="http://schemas.microsoft.com/office/powerpoint/2010/main" val="2107204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DB57-3E0A-3A83-892E-0B14F15E13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76E07-99EB-06CF-AE85-9BF1123C10A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F2782E1-FACF-581A-0D74-ED6CA56961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06E927-6E6E-E339-DFCA-BF9DE58E1EA7}"/>
              </a:ext>
            </a:extLst>
          </p:cNvPr>
          <p:cNvSpPr>
            <a:spLocks noGrp="1"/>
          </p:cNvSpPr>
          <p:nvPr>
            <p:ph type="sldNum" sz="quarter" idx="10"/>
          </p:nvPr>
        </p:nvSpPr>
        <p:spPr/>
        <p:txBody>
          <a:bodyPr/>
          <a:lstStyle/>
          <a:p>
            <a:fld id="{BC52810C-A287-4AED-95A2-DBA432A73BC7}" type="slidenum">
              <a:rPr lang="en-US" smtClean="0"/>
              <a:t>18</a:t>
            </a:fld>
            <a:endParaRPr lang="en-US"/>
          </a:p>
        </p:txBody>
      </p:sp>
    </p:spTree>
    <p:extLst>
      <p:ext uri="{BB962C8B-B14F-4D97-AF65-F5344CB8AC3E}">
        <p14:creationId xmlns:p14="http://schemas.microsoft.com/office/powerpoint/2010/main" val="1952635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5B33-33C2-33D0-E234-B5E13543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CE9BD-B0A9-8F87-6B2F-88FD2B5075E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B898E20-8837-900D-03F4-808DA66B5C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6A3EC2-E6C9-E245-A006-8E7514FA2FAD}"/>
              </a:ext>
            </a:extLst>
          </p:cNvPr>
          <p:cNvSpPr>
            <a:spLocks noGrp="1"/>
          </p:cNvSpPr>
          <p:nvPr>
            <p:ph type="sldNum" sz="quarter" idx="5"/>
          </p:nvPr>
        </p:nvSpPr>
        <p:spPr/>
        <p:txBody>
          <a:bodyPr/>
          <a:lstStyle/>
          <a:p>
            <a:fld id="{BC52810C-A287-4AED-95A2-DBA432A73BC7}" type="slidenum">
              <a:rPr lang="en-US" smtClean="0"/>
              <a:t>20</a:t>
            </a:fld>
            <a:endParaRPr lang="en-US"/>
          </a:p>
        </p:txBody>
      </p:sp>
    </p:spTree>
    <p:extLst>
      <p:ext uri="{BB962C8B-B14F-4D97-AF65-F5344CB8AC3E}">
        <p14:creationId xmlns:p14="http://schemas.microsoft.com/office/powerpoint/2010/main" val="3428741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75D8-EBC7-00EB-2633-9BB4254EC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21CC7-7F29-A2F0-BEE8-91FB2DD86C7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06F92A0-A30E-A3E2-F3FA-570B3CE1B2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9355AF-EB54-C148-3009-E662CEDE6F5F}"/>
              </a:ext>
            </a:extLst>
          </p:cNvPr>
          <p:cNvSpPr>
            <a:spLocks noGrp="1"/>
          </p:cNvSpPr>
          <p:nvPr>
            <p:ph type="sldNum" sz="quarter" idx="10"/>
          </p:nvPr>
        </p:nvSpPr>
        <p:spPr/>
        <p:txBody>
          <a:bodyPr/>
          <a:lstStyle/>
          <a:p>
            <a:fld id="{BC52810C-A287-4AED-95A2-DBA432A73BC7}" type="slidenum">
              <a:rPr lang="en-US" smtClean="0"/>
              <a:t>21</a:t>
            </a:fld>
            <a:endParaRPr lang="en-US"/>
          </a:p>
        </p:txBody>
      </p:sp>
    </p:spTree>
    <p:extLst>
      <p:ext uri="{BB962C8B-B14F-4D97-AF65-F5344CB8AC3E}">
        <p14:creationId xmlns:p14="http://schemas.microsoft.com/office/powerpoint/2010/main" val="2321244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BC52810C-A287-4AED-95A2-DBA432A73BC7}" type="slidenum">
              <a:rPr lang="en-US" smtClean="0"/>
              <a:t>26</a:t>
            </a:fld>
            <a:endParaRPr lang="en-US"/>
          </a:p>
        </p:txBody>
      </p:sp>
    </p:spTree>
    <p:extLst>
      <p:ext uri="{BB962C8B-B14F-4D97-AF65-F5344CB8AC3E}">
        <p14:creationId xmlns:p14="http://schemas.microsoft.com/office/powerpoint/2010/main" val="2752139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31F1F-4BE6-8A63-5D89-63415D1C6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D9560-16DC-31F1-3951-613EBE8C588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0A6B43A-0687-C704-C945-F28722723E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0836FF-12CD-0B21-F724-A8E730819999}"/>
              </a:ext>
            </a:extLst>
          </p:cNvPr>
          <p:cNvSpPr>
            <a:spLocks noGrp="1"/>
          </p:cNvSpPr>
          <p:nvPr>
            <p:ph type="sldNum" sz="quarter" idx="5"/>
          </p:nvPr>
        </p:nvSpPr>
        <p:spPr/>
        <p:txBody>
          <a:bodyPr/>
          <a:lstStyle/>
          <a:p>
            <a:fld id="{BC52810C-A287-4AED-95A2-DBA432A73BC7}" type="slidenum">
              <a:rPr lang="en-US" smtClean="0"/>
              <a:t>27</a:t>
            </a:fld>
            <a:endParaRPr lang="en-US"/>
          </a:p>
        </p:txBody>
      </p:sp>
    </p:spTree>
    <p:extLst>
      <p:ext uri="{BB962C8B-B14F-4D97-AF65-F5344CB8AC3E}">
        <p14:creationId xmlns:p14="http://schemas.microsoft.com/office/powerpoint/2010/main" val="1707104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Rectangle 4"/>
          <p:cNvSpPr/>
          <p:nvPr userDrawn="1"/>
        </p:nvSpPr>
        <p:spPr>
          <a:xfrm>
            <a:off x="11504612" y="61722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68C1169-7EF4-4855-E87E-13C342253CED}"/>
              </a:ext>
            </a:extLst>
          </p:cNvPr>
          <p:cNvSpPr>
            <a:spLocks noGrp="1"/>
          </p:cNvSpPr>
          <p:nvPr>
            <p:ph type="sldNum" sz="quarter" idx="10"/>
          </p:nvPr>
        </p:nvSpPr>
        <p:spPr/>
        <p:txBody>
          <a:bodyPr/>
          <a:lstStyle/>
          <a:p>
            <a:fld id="{6E4381AD-38BA-4C4D-BA6D-0BE3F4BFC1CD}" type="slidenum">
              <a:rPr lang="en-US" smtClean="0"/>
              <a:pPr/>
              <a:t>‹#›</a:t>
            </a:fld>
            <a:endParaRPr lang="en-US"/>
          </a:p>
        </p:txBody>
      </p:sp>
      <p:sp>
        <p:nvSpPr>
          <p:cNvPr id="6" name="Freeform 3">
            <a:extLst>
              <a:ext uri="{FF2B5EF4-FFF2-40B4-BE49-F238E27FC236}">
                <a16:creationId xmlns:a16="http://schemas.microsoft.com/office/drawing/2014/main" id="{C6A6BBDD-3EB2-F3DA-0739-8F435E689298}"/>
              </a:ext>
            </a:extLst>
          </p:cNvPr>
          <p:cNvSpPr/>
          <p:nvPr userDrawn="1"/>
        </p:nvSpPr>
        <p:spPr>
          <a:xfrm>
            <a:off x="0" y="893"/>
            <a:ext cx="4173143" cy="6856214"/>
          </a:xfrm>
          <a:custGeom>
            <a:avLst/>
            <a:gdLst/>
            <a:ahLst/>
            <a:cxnLst/>
            <a:rect l="l" t="t" r="r" b="b"/>
            <a:pathLst>
              <a:path w="6261345" h="10287000">
                <a:moveTo>
                  <a:pt x="0" y="0"/>
                </a:moveTo>
                <a:lnTo>
                  <a:pt x="6261345" y="0"/>
                </a:lnTo>
                <a:lnTo>
                  <a:pt x="6261345" y="10287000"/>
                </a:lnTo>
                <a:lnTo>
                  <a:pt x="0" y="10287000"/>
                </a:lnTo>
                <a:lnTo>
                  <a:pt x="0" y="0"/>
                </a:lnTo>
                <a:close/>
              </a:path>
            </a:pathLst>
          </a:custGeom>
          <a:blipFill>
            <a:blip r:embed="rId2"/>
            <a:stretch>
              <a:fillRect r="-334" b="-78"/>
            </a:stretch>
          </a:blipFill>
        </p:spPr>
        <p:txBody>
          <a:bodyPr/>
          <a:lstStyle/>
          <a:p>
            <a:pPr defTabSz="609448"/>
            <a:endParaRPr lang="en-IE" sz="1200">
              <a:solidFill>
                <a:prstClr val="black"/>
              </a:solidFill>
              <a:latin typeface="Calibri"/>
            </a:endParaRPr>
          </a:p>
        </p:txBody>
      </p:sp>
      <p:grpSp>
        <p:nvGrpSpPr>
          <p:cNvPr id="8" name="Group 9">
            <a:extLst>
              <a:ext uri="{FF2B5EF4-FFF2-40B4-BE49-F238E27FC236}">
                <a16:creationId xmlns:a16="http://schemas.microsoft.com/office/drawing/2014/main" id="{F7F57572-9B92-04DA-9386-33E453359739}"/>
              </a:ext>
            </a:extLst>
          </p:cNvPr>
          <p:cNvGrpSpPr/>
          <p:nvPr userDrawn="1"/>
        </p:nvGrpSpPr>
        <p:grpSpPr>
          <a:xfrm>
            <a:off x="29707" y="222063"/>
            <a:ext cx="4143436" cy="4429452"/>
            <a:chOff x="0" y="0"/>
            <a:chExt cx="1637339" cy="1750363"/>
          </a:xfrm>
        </p:grpSpPr>
        <p:sp>
          <p:nvSpPr>
            <p:cNvPr id="9" name="Freeform 10">
              <a:extLst>
                <a:ext uri="{FF2B5EF4-FFF2-40B4-BE49-F238E27FC236}">
                  <a16:creationId xmlns:a16="http://schemas.microsoft.com/office/drawing/2014/main" id="{38D5D213-3AD1-16AA-8970-4A84F3112561}"/>
                </a:ext>
              </a:extLst>
            </p:cNvPr>
            <p:cNvSpPr/>
            <p:nvPr/>
          </p:nvSpPr>
          <p:spPr>
            <a:xfrm>
              <a:off x="0" y="0"/>
              <a:ext cx="1637339" cy="1750363"/>
            </a:xfrm>
            <a:custGeom>
              <a:avLst/>
              <a:gdLst/>
              <a:ahLst/>
              <a:cxnLst/>
              <a:rect l="l" t="t" r="r" b="b"/>
              <a:pathLst>
                <a:path w="1637339" h="1750363">
                  <a:moveTo>
                    <a:pt x="0" y="0"/>
                  </a:moveTo>
                  <a:lnTo>
                    <a:pt x="1637339" y="0"/>
                  </a:lnTo>
                  <a:lnTo>
                    <a:pt x="1637339" y="1750363"/>
                  </a:lnTo>
                  <a:lnTo>
                    <a:pt x="0" y="1750363"/>
                  </a:lnTo>
                  <a:close/>
                </a:path>
              </a:pathLst>
            </a:custGeom>
            <a:solidFill>
              <a:srgbClr val="134F6C"/>
            </a:solidFill>
          </p:spPr>
          <p:txBody>
            <a:bodyPr/>
            <a:lstStyle/>
            <a:p>
              <a:pPr defTabSz="609448"/>
              <a:endParaRPr lang="en-IE" sz="1200">
                <a:solidFill>
                  <a:prstClr val="black"/>
                </a:solidFill>
                <a:latin typeface="Calibri"/>
              </a:endParaRPr>
            </a:p>
          </p:txBody>
        </p:sp>
        <p:sp>
          <p:nvSpPr>
            <p:cNvPr id="10" name="TextBox 11">
              <a:extLst>
                <a:ext uri="{FF2B5EF4-FFF2-40B4-BE49-F238E27FC236}">
                  <a16:creationId xmlns:a16="http://schemas.microsoft.com/office/drawing/2014/main" id="{19F16D81-99F3-4797-635C-6C485D14A51E}"/>
                </a:ext>
              </a:extLst>
            </p:cNvPr>
            <p:cNvSpPr txBox="1"/>
            <p:nvPr/>
          </p:nvSpPr>
          <p:spPr>
            <a:xfrm>
              <a:off x="0" y="-47625"/>
              <a:ext cx="1637339" cy="1797988"/>
            </a:xfrm>
            <a:prstGeom prst="rect">
              <a:avLst/>
            </a:prstGeom>
          </p:spPr>
          <p:txBody>
            <a:bodyPr lIns="33858" tIns="33858" rIns="33858" bIns="33858" rtlCol="0" anchor="ctr"/>
            <a:lstStyle/>
            <a:p>
              <a:pPr algn="ctr" defTabSz="609448">
                <a:lnSpc>
                  <a:spcPts val="1680"/>
                </a:lnSpc>
              </a:pPr>
              <a:endParaRPr sz="1200">
                <a:solidFill>
                  <a:prstClr val="black"/>
                </a:solidFill>
                <a:latin typeface="Calibri"/>
              </a:endParaRPr>
            </a:p>
          </p:txBody>
        </p:sp>
      </p:grpSp>
      <p:sp>
        <p:nvSpPr>
          <p:cNvPr id="11" name="Freeform 12">
            <a:extLst>
              <a:ext uri="{FF2B5EF4-FFF2-40B4-BE49-F238E27FC236}">
                <a16:creationId xmlns:a16="http://schemas.microsoft.com/office/drawing/2014/main" id="{3052BB0D-A98A-FC2C-4BC2-B7ED55D1459D}"/>
              </a:ext>
            </a:extLst>
          </p:cNvPr>
          <p:cNvSpPr/>
          <p:nvPr userDrawn="1"/>
        </p:nvSpPr>
        <p:spPr>
          <a:xfrm>
            <a:off x="609532" y="686515"/>
            <a:ext cx="2983787" cy="3265518"/>
          </a:xfrm>
          <a:custGeom>
            <a:avLst/>
            <a:gdLst/>
            <a:ahLst/>
            <a:cxnLst/>
            <a:rect l="l" t="t" r="r" b="b"/>
            <a:pathLst>
              <a:path w="4476847" h="4899553">
                <a:moveTo>
                  <a:pt x="0" y="0"/>
                </a:moveTo>
                <a:lnTo>
                  <a:pt x="4476846" y="0"/>
                </a:lnTo>
                <a:lnTo>
                  <a:pt x="4476846" y="4899553"/>
                </a:lnTo>
                <a:lnTo>
                  <a:pt x="0" y="4899553"/>
                </a:lnTo>
                <a:lnTo>
                  <a:pt x="0" y="0"/>
                </a:lnTo>
                <a:close/>
              </a:path>
            </a:pathLst>
          </a:custGeom>
          <a:blipFill>
            <a:blip r:embed="rId3"/>
            <a:stretch>
              <a:fillRect/>
            </a:stretch>
          </a:blipFill>
        </p:spPr>
        <p:txBody>
          <a:bodyPr/>
          <a:lstStyle/>
          <a:p>
            <a:pPr defTabSz="609448"/>
            <a:endParaRPr lang="en-IE" sz="1200">
              <a:solidFill>
                <a:prstClr val="black"/>
              </a:solidFill>
              <a:latin typeface="Calibri"/>
            </a:endParaRPr>
          </a:p>
        </p:txBody>
      </p:sp>
      <p:sp>
        <p:nvSpPr>
          <p:cNvPr id="14" name="Title 13">
            <a:extLst>
              <a:ext uri="{FF2B5EF4-FFF2-40B4-BE49-F238E27FC236}">
                <a16:creationId xmlns:a16="http://schemas.microsoft.com/office/drawing/2014/main" id="{FACAEC96-C105-E379-4BE3-E64FF53EB656}"/>
              </a:ext>
            </a:extLst>
          </p:cNvPr>
          <p:cNvSpPr>
            <a:spLocks noGrp="1"/>
          </p:cNvSpPr>
          <p:nvPr>
            <p:ph type="title" hasCustomPrompt="1"/>
          </p:nvPr>
        </p:nvSpPr>
        <p:spPr>
          <a:xfrm>
            <a:off x="4951412" y="1774007"/>
            <a:ext cx="6867144" cy="1325563"/>
          </a:xfrm>
        </p:spPr>
        <p:txBody>
          <a:bodyPr>
            <a:noAutofit/>
          </a:bodyPr>
          <a:lstStyle>
            <a:lvl1pPr algn="l">
              <a:defRPr sz="6000" b="1">
                <a:solidFill>
                  <a:srgbClr val="134F6C"/>
                </a:solidFill>
              </a:defRPr>
            </a:lvl1pPr>
          </a:lstStyle>
          <a:p>
            <a:r>
              <a:rPr lang="en-US"/>
              <a:t>CLICK TO EDIT MASTER </a:t>
            </a:r>
            <a:br>
              <a:rPr lang="en-US"/>
            </a:br>
            <a:r>
              <a:rPr lang="en-US"/>
              <a:t>TITLE STYLE</a:t>
            </a:r>
            <a:endParaRPr lang="en-IE"/>
          </a:p>
        </p:txBody>
      </p:sp>
    </p:spTree>
    <p:extLst>
      <p:ext uri="{BB962C8B-B14F-4D97-AF65-F5344CB8AC3E}">
        <p14:creationId xmlns:p14="http://schemas.microsoft.com/office/powerpoint/2010/main" val="790551023"/>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a:p>
        </p:txBody>
      </p:sp>
      <p:sp>
        <p:nvSpPr>
          <p:cNvPr id="2" name="Title 1">
            <a:extLst>
              <a:ext uri="{FF2B5EF4-FFF2-40B4-BE49-F238E27FC236}">
                <a16:creationId xmlns:a16="http://schemas.microsoft.com/office/drawing/2014/main" id="{3FA438D8-4B19-83C6-F086-4A0AC4C6D535}"/>
              </a:ext>
            </a:extLst>
          </p:cNvPr>
          <p:cNvSpPr>
            <a:spLocks noGrp="1"/>
          </p:cNvSpPr>
          <p:nvPr>
            <p:ph type="title"/>
          </p:nvPr>
        </p:nvSpPr>
        <p:spPr/>
        <p:txBody>
          <a:bodyPr/>
          <a:lstStyle>
            <a:lvl1pPr algn="l">
              <a:defRPr>
                <a:solidFill>
                  <a:srgbClr val="134F6C"/>
                </a:solidFill>
              </a:defRPr>
            </a:lvl1pPr>
          </a:lstStyle>
          <a:p>
            <a:r>
              <a:rPr lang="en-US"/>
              <a:t>Click to edit Master title style</a:t>
            </a:r>
            <a:endParaRPr lang="en-IE"/>
          </a:p>
        </p:txBody>
      </p:sp>
      <p:sp>
        <p:nvSpPr>
          <p:cNvPr id="5" name="Text Placeholder 4">
            <a:extLst>
              <a:ext uri="{FF2B5EF4-FFF2-40B4-BE49-F238E27FC236}">
                <a16:creationId xmlns:a16="http://schemas.microsoft.com/office/drawing/2014/main" id="{82E43B52-BA46-D4CB-F8DE-89B20B8BE8AB}"/>
              </a:ext>
            </a:extLst>
          </p:cNvPr>
          <p:cNvSpPr>
            <a:spLocks noGrp="1"/>
          </p:cNvSpPr>
          <p:nvPr>
            <p:ph type="body" sz="quarter" idx="13"/>
          </p:nvPr>
        </p:nvSpPr>
        <p:spPr>
          <a:xfrm>
            <a:off x="838200" y="1905000"/>
            <a:ext cx="10512425" cy="266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2433629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a:p>
        </p:txBody>
      </p:sp>
      <p:sp>
        <p:nvSpPr>
          <p:cNvPr id="3" name="Chart Placeholder 2">
            <a:extLst>
              <a:ext uri="{FF2B5EF4-FFF2-40B4-BE49-F238E27FC236}">
                <a16:creationId xmlns:a16="http://schemas.microsoft.com/office/drawing/2014/main" id="{1A38D3DC-315E-04BE-352E-E76A6A65E0A7}"/>
              </a:ext>
            </a:extLst>
          </p:cNvPr>
          <p:cNvSpPr>
            <a:spLocks noGrp="1"/>
          </p:cNvSpPr>
          <p:nvPr>
            <p:ph type="chart" sz="quarter" idx="13"/>
          </p:nvPr>
        </p:nvSpPr>
        <p:spPr>
          <a:xfrm>
            <a:off x="838200" y="1828800"/>
            <a:ext cx="10512425" cy="4038600"/>
          </a:xfrm>
        </p:spPr>
        <p:txBody>
          <a:bodyPr/>
          <a:lstStyle>
            <a:lvl1pPr>
              <a:defRPr>
                <a:solidFill>
                  <a:srgbClr val="134F6C"/>
                </a:solidFill>
              </a:defRPr>
            </a:lvl1pPr>
          </a:lstStyle>
          <a:p>
            <a:endParaRPr lang="en-IE"/>
          </a:p>
        </p:txBody>
      </p:sp>
      <p:sp>
        <p:nvSpPr>
          <p:cNvPr id="4" name="Title 3">
            <a:extLst>
              <a:ext uri="{FF2B5EF4-FFF2-40B4-BE49-F238E27FC236}">
                <a16:creationId xmlns:a16="http://schemas.microsoft.com/office/drawing/2014/main" id="{C5085E2E-F419-FBD3-4FEC-142811B5D8C8}"/>
              </a:ext>
            </a:extLst>
          </p:cNvPr>
          <p:cNvSpPr>
            <a:spLocks noGrp="1"/>
          </p:cNvSpPr>
          <p:nvPr>
            <p:ph type="title"/>
          </p:nvPr>
        </p:nvSpPr>
        <p:spPr/>
        <p:txBody>
          <a:bodyPr/>
          <a:lstStyle>
            <a:lvl1pPr algn="l">
              <a:defRPr>
                <a:solidFill>
                  <a:srgbClr val="134F6C"/>
                </a:solidFill>
              </a:defRPr>
            </a:lvl1pPr>
          </a:lstStyle>
          <a:p>
            <a:r>
              <a:rPr lang="en-US"/>
              <a:t>Click to edit Master title style</a:t>
            </a:r>
            <a:endParaRPr lang="en-IE"/>
          </a:p>
        </p:txBody>
      </p:sp>
    </p:spTree>
    <p:extLst>
      <p:ext uri="{BB962C8B-B14F-4D97-AF65-F5344CB8AC3E}">
        <p14:creationId xmlns:p14="http://schemas.microsoft.com/office/powerpoint/2010/main" val="2393960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4735D0-12A5-8F9F-0E2E-A7801B05184A}"/>
              </a:ext>
            </a:extLst>
          </p:cNvPr>
          <p:cNvSpPr>
            <a:spLocks noGrp="1"/>
          </p:cNvSpPr>
          <p:nvPr>
            <p:ph type="sldNum" sz="quarter" idx="10"/>
          </p:nvPr>
        </p:nvSpPr>
        <p:spPr/>
        <p:txBody>
          <a:bodyPr/>
          <a:lstStyle/>
          <a:p>
            <a:fld id="{6E4381AD-38BA-4C4D-BA6D-0BE3F4BFC1CD}" type="slidenum">
              <a:rPr lang="en-US" smtClean="0"/>
              <a:pPr/>
              <a:t>‹#›</a:t>
            </a:fld>
            <a:endParaRPr lang="en-US"/>
          </a:p>
        </p:txBody>
      </p:sp>
      <p:sp>
        <p:nvSpPr>
          <p:cNvPr id="4" name="Title 3">
            <a:extLst>
              <a:ext uri="{FF2B5EF4-FFF2-40B4-BE49-F238E27FC236}">
                <a16:creationId xmlns:a16="http://schemas.microsoft.com/office/drawing/2014/main" id="{CE62E4A7-EE19-CBAB-3D43-74554916A5B6}"/>
              </a:ext>
            </a:extLst>
          </p:cNvPr>
          <p:cNvSpPr>
            <a:spLocks noGrp="1"/>
          </p:cNvSpPr>
          <p:nvPr>
            <p:ph type="title"/>
          </p:nvPr>
        </p:nvSpPr>
        <p:spPr/>
        <p:txBody>
          <a:bodyPr/>
          <a:lstStyle>
            <a:lvl1pPr algn="l">
              <a:defRPr>
                <a:solidFill>
                  <a:srgbClr val="134F6C"/>
                </a:solidFill>
              </a:defRPr>
            </a:lvl1pPr>
          </a:lstStyle>
          <a:p>
            <a:r>
              <a:rPr lang="en-US"/>
              <a:t>Click to edit Master title style</a:t>
            </a:r>
            <a:endParaRPr lang="en-IE"/>
          </a:p>
        </p:txBody>
      </p:sp>
      <p:sp>
        <p:nvSpPr>
          <p:cNvPr id="6" name="Picture Placeholder 5">
            <a:extLst>
              <a:ext uri="{FF2B5EF4-FFF2-40B4-BE49-F238E27FC236}">
                <a16:creationId xmlns:a16="http://schemas.microsoft.com/office/drawing/2014/main" id="{F316926D-FCFF-7A17-5847-53A8EA70D81D}"/>
              </a:ext>
            </a:extLst>
          </p:cNvPr>
          <p:cNvSpPr>
            <a:spLocks noGrp="1"/>
          </p:cNvSpPr>
          <p:nvPr>
            <p:ph type="pic" sz="quarter" idx="11"/>
          </p:nvPr>
        </p:nvSpPr>
        <p:spPr>
          <a:xfrm>
            <a:off x="838200" y="1981200"/>
            <a:ext cx="10980738" cy="2667000"/>
          </a:xfrm>
        </p:spPr>
        <p:txBody>
          <a:bodyPr/>
          <a:lstStyle>
            <a:lvl1pPr>
              <a:defRPr>
                <a:solidFill>
                  <a:srgbClr val="134F6C"/>
                </a:solidFill>
              </a:defRPr>
            </a:lvl1pPr>
          </a:lstStyle>
          <a:p>
            <a:endParaRPr lang="en-IE"/>
          </a:p>
        </p:txBody>
      </p:sp>
    </p:spTree>
    <p:extLst>
      <p:ext uri="{BB962C8B-B14F-4D97-AF65-F5344CB8AC3E}">
        <p14:creationId xmlns:p14="http://schemas.microsoft.com/office/powerpoint/2010/main" val="249922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437764" y="2143550"/>
            <a:ext cx="7313295" cy="4114800"/>
          </a:xfrm>
          <a:prstGeom prst="rect">
            <a:avLst/>
          </a:prstGeom>
        </p:spPr>
        <p:txBody>
          <a:bodyPr/>
          <a:lstStyle>
            <a:lvl1pPr marL="0" indent="0">
              <a:buNone/>
              <a:defRPr sz="3200">
                <a:solidFill>
                  <a:srgbClr val="134F6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Slide Number Placeholder 5"/>
          <p:cNvSpPr>
            <a:spLocks noGrp="1"/>
          </p:cNvSpPr>
          <p:nvPr>
            <p:ph type="sldNum" sz="quarter" idx="4"/>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a:p>
        </p:txBody>
      </p:sp>
      <p:sp>
        <p:nvSpPr>
          <p:cNvPr id="5" name="Title 4">
            <a:extLst>
              <a:ext uri="{FF2B5EF4-FFF2-40B4-BE49-F238E27FC236}">
                <a16:creationId xmlns:a16="http://schemas.microsoft.com/office/drawing/2014/main" id="{478CA102-23BD-CC97-E799-57A36BF9D6A0}"/>
              </a:ext>
            </a:extLst>
          </p:cNvPr>
          <p:cNvSpPr>
            <a:spLocks noGrp="1"/>
          </p:cNvSpPr>
          <p:nvPr>
            <p:ph type="title"/>
          </p:nvPr>
        </p:nvSpPr>
        <p:spPr/>
        <p:txBody>
          <a:bodyPr/>
          <a:lstStyle>
            <a:lvl1pPr algn="l">
              <a:defRPr>
                <a:solidFill>
                  <a:srgbClr val="134F6C"/>
                </a:solidFill>
              </a:defRPr>
            </a:lvl1pPr>
          </a:lstStyle>
          <a:p>
            <a:r>
              <a:rPr lang="en-US"/>
              <a:t>Click to edit Master title style</a:t>
            </a:r>
            <a:endParaRPr lang="en-IE"/>
          </a:p>
        </p:txBody>
      </p:sp>
    </p:spTree>
    <p:extLst>
      <p:ext uri="{BB962C8B-B14F-4D97-AF65-F5344CB8AC3E}">
        <p14:creationId xmlns:p14="http://schemas.microsoft.com/office/powerpoint/2010/main" val="282667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a:prstGeom prst="rect">
            <a:avLst/>
          </a:prstGeom>
        </p:spPr>
        <p:txBody>
          <a:bodyPr anchor="b"/>
          <a:lstStyle>
            <a:lvl1pPr algn="l">
              <a:defRPr sz="2000" b="1">
                <a:solidFill>
                  <a:srgbClr val="134F6C"/>
                </a:solidFill>
              </a:defRPr>
            </a:lvl1pPr>
          </a:lstStyle>
          <a:p>
            <a:r>
              <a:rPr lang="en-US"/>
              <a:t>Click to edit Master title style</a:t>
            </a:r>
          </a:p>
        </p:txBody>
      </p:sp>
      <p:sp>
        <p:nvSpPr>
          <p:cNvPr id="3" name="Content Placeholder 2"/>
          <p:cNvSpPr>
            <a:spLocks noGrp="1"/>
          </p:cNvSpPr>
          <p:nvPr>
            <p:ph idx="1"/>
          </p:nvPr>
        </p:nvSpPr>
        <p:spPr>
          <a:xfrm>
            <a:off x="4765492" y="273051"/>
            <a:ext cx="6813892" cy="5853113"/>
          </a:xfrm>
          <a:prstGeom prst="rect">
            <a:avLst/>
          </a:prstGeom>
        </p:spPr>
        <p:txBody>
          <a:bodyPr/>
          <a:lstStyle>
            <a:lvl1pPr>
              <a:defRPr sz="3200">
                <a:solidFill>
                  <a:srgbClr val="134F6C"/>
                </a:solidFill>
              </a:defRPr>
            </a:lvl1pPr>
            <a:lvl2pPr>
              <a:defRPr sz="2800">
                <a:solidFill>
                  <a:srgbClr val="134F6C"/>
                </a:solidFill>
              </a:defRPr>
            </a:lvl2pPr>
            <a:lvl3pPr>
              <a:defRPr sz="2400">
                <a:solidFill>
                  <a:srgbClr val="134F6C"/>
                </a:solidFill>
              </a:defRPr>
            </a:lvl3pPr>
            <a:lvl4pPr>
              <a:defRPr sz="2000">
                <a:solidFill>
                  <a:srgbClr val="134F6C"/>
                </a:solidFill>
              </a:defRPr>
            </a:lvl4pPr>
            <a:lvl5pPr>
              <a:defRPr sz="2000">
                <a:solidFill>
                  <a:srgbClr val="134F6C"/>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2984499"/>
          </a:xfrm>
          <a:prstGeom prst="rect">
            <a:avLst/>
          </a:prstGeom>
        </p:spPr>
        <p:txBody>
          <a:bodyPr/>
          <a:lstStyle>
            <a:lvl1pPr marL="0" indent="0">
              <a:buNone/>
              <a:defRPr sz="1400">
                <a:solidFill>
                  <a:srgbClr val="134F6C"/>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a:p>
        </p:txBody>
      </p:sp>
    </p:spTree>
    <p:extLst>
      <p:ext uri="{BB962C8B-B14F-4D97-AF65-F5344CB8AC3E}">
        <p14:creationId xmlns:p14="http://schemas.microsoft.com/office/powerpoint/2010/main" val="3249147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a:prstGeom prst="rect">
            <a:avLst/>
          </a:prstGeom>
        </p:spPr>
        <p:txBody>
          <a:bodyPr/>
          <a:lstStyle>
            <a:lvl1pPr algn="l">
              <a:defRPr>
                <a:solidFill>
                  <a:srgbClr val="134F6C"/>
                </a:solidFill>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a:prstGeom prst="rect">
            <a:avLst/>
          </a:prstGeom>
        </p:spPr>
        <p:txBody>
          <a:bodyPr anchor="b"/>
          <a:lstStyle>
            <a:lvl1pPr marL="0" indent="0">
              <a:buNone/>
              <a:defRPr sz="2400" b="1">
                <a:solidFill>
                  <a:srgbClr val="134F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2397125"/>
          </a:xfrm>
          <a:prstGeom prst="rect">
            <a:avLst/>
          </a:prstGeom>
        </p:spPr>
        <p:txBody>
          <a:bodyPr/>
          <a:lstStyle>
            <a:lvl1pPr>
              <a:defRPr sz="2400">
                <a:solidFill>
                  <a:srgbClr val="134F6C"/>
                </a:solidFill>
              </a:defRPr>
            </a:lvl1pPr>
            <a:lvl2pPr>
              <a:defRPr sz="2000">
                <a:solidFill>
                  <a:srgbClr val="134F6C"/>
                </a:solidFill>
              </a:defRPr>
            </a:lvl2pPr>
            <a:lvl3pPr>
              <a:defRPr sz="1800">
                <a:solidFill>
                  <a:srgbClr val="134F6C"/>
                </a:solidFill>
              </a:defRPr>
            </a:lvl3pPr>
            <a:lvl4pPr>
              <a:defRPr sz="1600">
                <a:solidFill>
                  <a:srgbClr val="134F6C"/>
                </a:solidFill>
              </a:defRPr>
            </a:lvl4pPr>
            <a:lvl5pPr>
              <a:defRPr sz="1600">
                <a:solidFill>
                  <a:srgbClr val="134F6C"/>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a:prstGeom prst="rect">
            <a:avLst/>
          </a:prstGeom>
        </p:spPr>
        <p:txBody>
          <a:bodyPr anchor="b"/>
          <a:lstStyle>
            <a:lvl1pPr marL="0" indent="0">
              <a:buNone/>
              <a:defRPr sz="2400" b="1">
                <a:solidFill>
                  <a:srgbClr val="134F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a:prstGeom prst="rect">
            <a:avLst/>
          </a:prstGeom>
        </p:spPr>
        <p:txBody>
          <a:bodyPr/>
          <a:lstStyle>
            <a:lvl1pPr>
              <a:defRPr sz="2400">
                <a:solidFill>
                  <a:srgbClr val="134F6C"/>
                </a:solidFill>
              </a:defRPr>
            </a:lvl1pPr>
            <a:lvl2pPr>
              <a:defRPr sz="2000">
                <a:solidFill>
                  <a:srgbClr val="134F6C"/>
                </a:solidFill>
              </a:defRPr>
            </a:lvl2pPr>
            <a:lvl3pPr>
              <a:defRPr sz="1800">
                <a:solidFill>
                  <a:srgbClr val="134F6C"/>
                </a:solidFill>
              </a:defRPr>
            </a:lvl3pPr>
            <a:lvl4pPr>
              <a:defRPr sz="1600">
                <a:solidFill>
                  <a:srgbClr val="134F6C"/>
                </a:solidFill>
              </a:defRPr>
            </a:lvl4pPr>
            <a:lvl5pPr>
              <a:defRPr sz="1600">
                <a:solidFill>
                  <a:srgbClr val="134F6C"/>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10"/>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a:p>
        </p:txBody>
      </p:sp>
    </p:spTree>
    <p:extLst>
      <p:ext uri="{BB962C8B-B14F-4D97-AF65-F5344CB8AC3E}">
        <p14:creationId xmlns:p14="http://schemas.microsoft.com/office/powerpoint/2010/main" val="147194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19D531-0863-4B9C-AB21-BFEC103AD84F}"/>
              </a:ext>
            </a:extLst>
          </p:cNvPr>
          <p:cNvPicPr>
            <a:picLocks noChangeAspect="1"/>
          </p:cNvPicPr>
          <p:nvPr userDrawn="1"/>
        </p:nvPicPr>
        <p:blipFill>
          <a:blip r:embed="rId2"/>
          <a:stretch>
            <a:fillRect/>
          </a:stretch>
        </p:blipFill>
        <p:spPr>
          <a:xfrm>
            <a:off x="684212" y="3305175"/>
            <a:ext cx="2743200" cy="247650"/>
          </a:xfrm>
          <a:prstGeom prst="rect">
            <a:avLst/>
          </a:prstGeom>
        </p:spPr>
      </p:pic>
      <p:pic>
        <p:nvPicPr>
          <p:cNvPr id="4" name="Picture 3">
            <a:extLst>
              <a:ext uri="{FF2B5EF4-FFF2-40B4-BE49-F238E27FC236}">
                <a16:creationId xmlns:a16="http://schemas.microsoft.com/office/drawing/2014/main" id="{EC836521-D19C-AE69-08AC-406F99F5E331}"/>
              </a:ext>
            </a:extLst>
          </p:cNvPr>
          <p:cNvPicPr>
            <a:picLocks noChangeAspect="1"/>
          </p:cNvPicPr>
          <p:nvPr userDrawn="1"/>
        </p:nvPicPr>
        <p:blipFill>
          <a:blip r:embed="rId3"/>
          <a:stretch>
            <a:fillRect/>
          </a:stretch>
        </p:blipFill>
        <p:spPr>
          <a:xfrm>
            <a:off x="-1" y="0"/>
            <a:ext cx="12191999" cy="6858000"/>
          </a:xfrm>
          <a:prstGeom prst="rect">
            <a:avLst/>
          </a:prstGeom>
        </p:spPr>
      </p:pic>
    </p:spTree>
    <p:extLst>
      <p:ext uri="{BB962C8B-B14F-4D97-AF65-F5344CB8AC3E}">
        <p14:creationId xmlns:p14="http://schemas.microsoft.com/office/powerpoint/2010/main" val="377773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 y="0"/>
            <a:ext cx="12188819" cy="6856210"/>
          </a:xfrm>
          <a:prstGeom prst="rect">
            <a:avLst/>
          </a:prstGeom>
        </p:spPr>
      </p:pic>
      <p:sp>
        <p:nvSpPr>
          <p:cNvPr id="2" name="Title 1"/>
          <p:cNvSpPr>
            <a:spLocks noGrp="1"/>
          </p:cNvSpPr>
          <p:nvPr>
            <p:ph type="title" hasCustomPrompt="1"/>
          </p:nvPr>
        </p:nvSpPr>
        <p:spPr>
          <a:xfrm>
            <a:off x="-1" y="2819400"/>
            <a:ext cx="8609013" cy="1905000"/>
          </a:xfrm>
          <a:prstGeom prst="rect">
            <a:avLst/>
          </a:prstGeom>
        </p:spPr>
        <p:txBody>
          <a:bodyPr anchor="ctr">
            <a:noAutofit/>
          </a:bodyPr>
          <a:lstStyle>
            <a:lvl1pPr algn="ctr">
              <a:lnSpc>
                <a:spcPts val="5198"/>
              </a:lnSpc>
              <a:defRPr sz="5398" b="1" cap="all">
                <a:solidFill>
                  <a:schemeClr val="bg1"/>
                </a:solidFill>
              </a:defRPr>
            </a:lvl1pPr>
          </a:lstStyle>
          <a:p>
            <a:r>
              <a:rPr lang="en-US"/>
              <a:t>NEXT SECTION</a:t>
            </a:r>
            <a:br>
              <a:rPr lang="en-US"/>
            </a:br>
            <a:r>
              <a:rPr lang="en-US"/>
              <a:t>DIVIDER TITLE</a:t>
            </a:r>
          </a:p>
        </p:txBody>
      </p:sp>
      <p:sp>
        <p:nvSpPr>
          <p:cNvPr id="10" name="Rectangle 9"/>
          <p:cNvSpPr/>
          <p:nvPr userDrawn="1"/>
        </p:nvSpPr>
        <p:spPr>
          <a:xfrm>
            <a:off x="11504613" y="6172200"/>
            <a:ext cx="381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3" name="Picture 2">
            <a:extLst>
              <a:ext uri="{FF2B5EF4-FFF2-40B4-BE49-F238E27FC236}">
                <a16:creationId xmlns:a16="http://schemas.microsoft.com/office/drawing/2014/main" id="{D110F3D1-AB84-4D4A-A769-50BB33BD76A9}"/>
              </a:ext>
            </a:extLst>
          </p:cNvPr>
          <p:cNvPicPr>
            <a:picLocks noChangeAspect="1"/>
          </p:cNvPicPr>
          <p:nvPr userDrawn="1"/>
        </p:nvPicPr>
        <p:blipFill>
          <a:blip r:embed="rId3"/>
          <a:stretch>
            <a:fillRect/>
          </a:stretch>
        </p:blipFill>
        <p:spPr>
          <a:xfrm>
            <a:off x="3732212" y="1676400"/>
            <a:ext cx="1219200" cy="247650"/>
          </a:xfrm>
          <a:prstGeom prst="rect">
            <a:avLst/>
          </a:prstGeom>
        </p:spPr>
      </p:pic>
      <p:sp>
        <p:nvSpPr>
          <p:cNvPr id="5" name="Rectangle 4">
            <a:extLst>
              <a:ext uri="{FF2B5EF4-FFF2-40B4-BE49-F238E27FC236}">
                <a16:creationId xmlns:a16="http://schemas.microsoft.com/office/drawing/2014/main" id="{B369F2F0-6F64-027E-727C-15BC8AE59351}"/>
              </a:ext>
            </a:extLst>
          </p:cNvPr>
          <p:cNvSpPr/>
          <p:nvPr userDrawn="1"/>
        </p:nvSpPr>
        <p:spPr>
          <a:xfrm>
            <a:off x="1274639" y="5562599"/>
            <a:ext cx="60198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799"/>
          </a:p>
        </p:txBody>
      </p:sp>
      <p:sp>
        <p:nvSpPr>
          <p:cNvPr id="4" name="TextBox 3">
            <a:extLst>
              <a:ext uri="{FF2B5EF4-FFF2-40B4-BE49-F238E27FC236}">
                <a16:creationId xmlns:a16="http://schemas.microsoft.com/office/drawing/2014/main" id="{6A470459-D35F-D60F-C500-0500919B7CAE}"/>
              </a:ext>
            </a:extLst>
          </p:cNvPr>
          <p:cNvSpPr txBox="1"/>
          <p:nvPr userDrawn="1"/>
        </p:nvSpPr>
        <p:spPr>
          <a:xfrm>
            <a:off x="1941512" y="5422452"/>
            <a:ext cx="4800600" cy="276999"/>
          </a:xfrm>
          <a:prstGeom prst="rect">
            <a:avLst/>
          </a:prstGeom>
          <a:noFill/>
        </p:spPr>
        <p:txBody>
          <a:bodyPr wrap="square" rtlCol="0">
            <a:spAutoFit/>
          </a:bodyPr>
          <a:lstStyle/>
          <a:p>
            <a:r>
              <a:rPr lang="en-US" sz="1200" b="1">
                <a:solidFill>
                  <a:srgbClr val="134F6C"/>
                </a:solidFill>
                <a:latin typeface="Montserrat Medium" panose="00000600000000000000" pitchFamily="50" charset="0"/>
              </a:rPr>
              <a:t>DESIGNING AND DELIVERING A SUSTAINABLE FUTURE</a:t>
            </a:r>
            <a:endParaRPr lang="en-IE" sz="1200" b="1">
              <a:solidFill>
                <a:srgbClr val="134F6C"/>
              </a:solidFill>
              <a:latin typeface="Montserrat Medium" panose="00000600000000000000" pitchFamily="50" charset="0"/>
            </a:endParaRPr>
          </a:p>
        </p:txBody>
      </p:sp>
    </p:spTree>
    <p:extLst>
      <p:ext uri="{BB962C8B-B14F-4D97-AF65-F5344CB8AC3E}">
        <p14:creationId xmlns:p14="http://schemas.microsoft.com/office/powerpoint/2010/main" val="231468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13658" y="0"/>
            <a:ext cx="12188819" cy="6856211"/>
          </a:xfrm>
          <a:prstGeom prst="rect">
            <a:avLst/>
          </a:prstGeom>
        </p:spPr>
      </p:pic>
      <p:sp>
        <p:nvSpPr>
          <p:cNvPr id="3" name="Slide Number Placeholder 5"/>
          <p:cNvSpPr>
            <a:spLocks noGrp="1"/>
          </p:cNvSpPr>
          <p:nvPr>
            <p:ph type="sldNum" sz="quarter" idx="4"/>
          </p:nvPr>
        </p:nvSpPr>
        <p:spPr>
          <a:xfrm>
            <a:off x="11580812" y="6249669"/>
            <a:ext cx="237744"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a:p>
        </p:txBody>
      </p:sp>
      <p:pic>
        <p:nvPicPr>
          <p:cNvPr id="4" name="Picture 3">
            <a:extLst>
              <a:ext uri="{FF2B5EF4-FFF2-40B4-BE49-F238E27FC236}">
                <a16:creationId xmlns:a16="http://schemas.microsoft.com/office/drawing/2014/main" id="{DFFF6541-0C30-481F-B015-73F9E3DCFC5C}"/>
              </a:ext>
            </a:extLst>
          </p:cNvPr>
          <p:cNvPicPr>
            <a:picLocks noChangeAspect="1"/>
          </p:cNvPicPr>
          <p:nvPr userDrawn="1"/>
        </p:nvPicPr>
        <p:blipFill>
          <a:blip r:embed="rId12"/>
          <a:stretch>
            <a:fillRect/>
          </a:stretch>
        </p:blipFill>
        <p:spPr>
          <a:xfrm>
            <a:off x="760412" y="5740690"/>
            <a:ext cx="990600" cy="244663"/>
          </a:xfrm>
          <a:prstGeom prst="rect">
            <a:avLst/>
          </a:prstGeom>
        </p:spPr>
      </p:pic>
      <p:sp>
        <p:nvSpPr>
          <p:cNvPr id="7" name="Rectangle 6">
            <a:extLst>
              <a:ext uri="{FF2B5EF4-FFF2-40B4-BE49-F238E27FC236}">
                <a16:creationId xmlns:a16="http://schemas.microsoft.com/office/drawing/2014/main" id="{570E2F35-36E5-34BD-5392-A4C502D16D69}"/>
              </a:ext>
            </a:extLst>
          </p:cNvPr>
          <p:cNvSpPr/>
          <p:nvPr userDrawn="1"/>
        </p:nvSpPr>
        <p:spPr>
          <a:xfrm>
            <a:off x="341096" y="5795868"/>
            <a:ext cx="2133600" cy="5089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5" descr="A logo with a green circle and blue text&#10;&#10;Description automatically generated">
            <a:extLst>
              <a:ext uri="{FF2B5EF4-FFF2-40B4-BE49-F238E27FC236}">
                <a16:creationId xmlns:a16="http://schemas.microsoft.com/office/drawing/2014/main" id="{3F6559E3-39EF-68F2-EAFA-00428578FCC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59904" y="4724400"/>
            <a:ext cx="1191615" cy="1304289"/>
          </a:xfrm>
          <a:prstGeom prst="rect">
            <a:avLst/>
          </a:prstGeom>
        </p:spPr>
      </p:pic>
      <p:sp>
        <p:nvSpPr>
          <p:cNvPr id="5" name="Title Placeholder 4">
            <a:extLst>
              <a:ext uri="{FF2B5EF4-FFF2-40B4-BE49-F238E27FC236}">
                <a16:creationId xmlns:a16="http://schemas.microsoft.com/office/drawing/2014/main" id="{E14A1B27-321C-A623-80A8-ECB20E1DBF52}"/>
              </a:ext>
            </a:extLst>
          </p:cNvPr>
          <p:cNvSpPr>
            <a:spLocks noGrp="1"/>
          </p:cNvSpPr>
          <p:nvPr>
            <p:ph type="title"/>
          </p:nvPr>
        </p:nvSpPr>
        <p:spPr>
          <a:xfrm>
            <a:off x="838200" y="365125"/>
            <a:ext cx="10512425"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8" name="Text Placeholder 7">
            <a:extLst>
              <a:ext uri="{FF2B5EF4-FFF2-40B4-BE49-F238E27FC236}">
                <a16:creationId xmlns:a16="http://schemas.microsoft.com/office/drawing/2014/main" id="{BA40016F-2ECE-642C-1164-8BA990C9DA71}"/>
              </a:ext>
            </a:extLst>
          </p:cNvPr>
          <p:cNvSpPr>
            <a:spLocks noGrp="1"/>
          </p:cNvSpPr>
          <p:nvPr>
            <p:ph type="body" idx="1"/>
          </p:nvPr>
        </p:nvSpPr>
        <p:spPr>
          <a:xfrm>
            <a:off x="838200" y="1825625"/>
            <a:ext cx="105124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112202268"/>
      </p:ext>
    </p:extLst>
  </p:cSld>
  <p:clrMap bg1="lt1" tx1="dk1" bg2="lt2" tx2="dk2" accent1="accent1" accent2="accent2" accent3="accent3" accent4="accent4" accent5="accent5" accent6="accent6" hlink="hlink" folHlink="folHlink"/>
  <p:sldLayoutIdLst>
    <p:sldLayoutId id="2147483672" r:id="rId1"/>
    <p:sldLayoutId id="2147483663" r:id="rId2"/>
    <p:sldLayoutId id="2147483650" r:id="rId3"/>
    <p:sldLayoutId id="2147483687" r:id="rId4"/>
    <p:sldLayoutId id="2147483671" r:id="rId5"/>
    <p:sldLayoutId id="2147483670" r:id="rId6"/>
    <p:sldLayoutId id="2147483666" r:id="rId7"/>
    <p:sldLayoutId id="2147483667" r:id="rId8"/>
    <p:sldLayoutId id="2147483690" r:id="rId9"/>
  </p:sldLayoutIdLst>
  <p:hf hdr="0" ftr="0"/>
  <p:txStyles>
    <p:titleStyle>
      <a:lvl1pPr algn="l" defTabSz="914400" rtl="0" eaLnBrk="1" latinLnBrk="0" hangingPunct="1">
        <a:spcBef>
          <a:spcPct val="0"/>
        </a:spcBef>
        <a:buNone/>
        <a:defRPr sz="4400" kern="1200">
          <a:solidFill>
            <a:srgbClr val="134F6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F235CF4C-5293-61A2-5695-A271F55E675D}"/>
              </a:ext>
            </a:extLst>
          </p:cNvPr>
          <p:cNvSpPr txBox="1"/>
          <p:nvPr/>
        </p:nvSpPr>
        <p:spPr>
          <a:xfrm>
            <a:off x="4418012" y="2286000"/>
            <a:ext cx="7467600" cy="1999137"/>
          </a:xfrm>
          <a:prstGeom prst="rect">
            <a:avLst/>
          </a:prstGeom>
        </p:spPr>
        <p:txBody>
          <a:bodyPr wrap="square" lIns="0" tIns="0" rIns="0" bIns="0" rtlCol="0" anchor="t">
            <a:spAutoFit/>
          </a:bodyPr>
          <a:lstStyle/>
          <a:p>
            <a:pPr>
              <a:lnSpc>
                <a:spcPts val="5400"/>
              </a:lnSpc>
              <a:spcBef>
                <a:spcPct val="0"/>
              </a:spcBef>
            </a:pPr>
            <a:r>
              <a:rPr lang="en-US" sz="4000" b="1">
                <a:solidFill>
                  <a:srgbClr val="134F6C"/>
                </a:solidFill>
                <a:latin typeface="+mj-lt"/>
                <a:ea typeface="+mj-ea"/>
                <a:cs typeface="+mj-cs"/>
              </a:rPr>
              <a:t>Kilmichael Wind Farm, Co. Wexford</a:t>
            </a:r>
          </a:p>
          <a:p>
            <a:pPr>
              <a:lnSpc>
                <a:spcPts val="5400"/>
              </a:lnSpc>
              <a:spcBef>
                <a:spcPct val="0"/>
              </a:spcBef>
            </a:pPr>
            <a:r>
              <a:rPr lang="en-US" sz="2800" b="1">
                <a:solidFill>
                  <a:srgbClr val="8BC53F"/>
                </a:solidFill>
                <a:latin typeface="+mj-lt"/>
                <a:ea typeface="+mj-ea"/>
                <a:cs typeface="+mj-cs"/>
              </a:rPr>
              <a:t>SID Pre-Application Consultation Presentation</a:t>
            </a:r>
          </a:p>
          <a:p>
            <a:pPr>
              <a:lnSpc>
                <a:spcPts val="5400"/>
              </a:lnSpc>
              <a:spcBef>
                <a:spcPct val="0"/>
              </a:spcBef>
            </a:pPr>
            <a:r>
              <a:rPr lang="en-US" sz="2800" b="1">
                <a:solidFill>
                  <a:srgbClr val="8BC53F"/>
                </a:solidFill>
                <a:latin typeface="+mj-lt"/>
                <a:ea typeface="+mj-ea"/>
                <a:cs typeface="+mj-cs"/>
              </a:rPr>
              <a:t>ACP SID Pre-App Ref. ACP-323955-25</a:t>
            </a:r>
          </a:p>
        </p:txBody>
      </p:sp>
      <p:sp>
        <p:nvSpPr>
          <p:cNvPr id="2" name="Slide Number Placeholder 1">
            <a:extLst>
              <a:ext uri="{FF2B5EF4-FFF2-40B4-BE49-F238E27FC236}">
                <a16:creationId xmlns:a16="http://schemas.microsoft.com/office/drawing/2014/main" id="{A2E92A4B-18F6-9A4D-58D9-63519E1D2113}"/>
              </a:ext>
            </a:extLst>
          </p:cNvPr>
          <p:cNvSpPr>
            <a:spLocks noGrp="1"/>
          </p:cNvSpPr>
          <p:nvPr>
            <p:ph type="sldNum" sz="quarter" idx="10"/>
          </p:nvPr>
        </p:nvSpPr>
        <p:spPr/>
        <p:txBody>
          <a:bodyPr/>
          <a:lstStyle/>
          <a:p>
            <a:fld id="{6E4381AD-38BA-4C4D-BA6D-0BE3F4BFC1CD}" type="slidenum">
              <a:rPr lang="en-US" smtClean="0"/>
              <a:pPr/>
              <a:t>1</a:t>
            </a:fld>
            <a:endParaRPr lang="en-US"/>
          </a:p>
        </p:txBody>
      </p:sp>
      <p:sp>
        <p:nvSpPr>
          <p:cNvPr id="5" name="TextBox 4">
            <a:extLst>
              <a:ext uri="{FF2B5EF4-FFF2-40B4-BE49-F238E27FC236}">
                <a16:creationId xmlns:a16="http://schemas.microsoft.com/office/drawing/2014/main" id="{58977051-4F4B-8D36-C2DA-7AD950EA706D}"/>
              </a:ext>
            </a:extLst>
          </p:cNvPr>
          <p:cNvSpPr txBox="1"/>
          <p:nvPr/>
        </p:nvSpPr>
        <p:spPr>
          <a:xfrm>
            <a:off x="4418012" y="5987541"/>
            <a:ext cx="2133600" cy="381000"/>
          </a:xfrm>
          <a:prstGeom prst="rect">
            <a:avLst/>
          </a:prstGeom>
          <a:solidFill>
            <a:srgbClr val="8BC53F"/>
          </a:solidFill>
        </p:spPr>
        <p:txBody>
          <a:bodyPr wrap="square" rtlCol="0">
            <a:spAutoFit/>
          </a:bodyPr>
          <a:lstStyle/>
          <a:p>
            <a:r>
              <a:rPr lang="en-US">
                <a:solidFill>
                  <a:schemeClr val="bg1"/>
                </a:solidFill>
              </a:rPr>
              <a:t>12</a:t>
            </a:r>
            <a:r>
              <a:rPr lang="en-US" baseline="30000">
                <a:solidFill>
                  <a:schemeClr val="bg1"/>
                </a:solidFill>
              </a:rPr>
              <a:t>th</a:t>
            </a:r>
            <a:r>
              <a:rPr lang="en-US">
                <a:solidFill>
                  <a:schemeClr val="bg1"/>
                </a:solidFill>
              </a:rPr>
              <a:t> March 2026</a:t>
            </a:r>
            <a:endParaRPr lang="en-IE">
              <a:solidFill>
                <a:schemeClr val="bg1"/>
              </a:solidFill>
            </a:endParaRPr>
          </a:p>
        </p:txBody>
      </p:sp>
    </p:spTree>
    <p:extLst>
      <p:ext uri="{BB962C8B-B14F-4D97-AF65-F5344CB8AC3E}">
        <p14:creationId xmlns:p14="http://schemas.microsoft.com/office/powerpoint/2010/main" val="180450455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ln>
            <a:solidFill>
              <a:srgbClr val="8BC53F"/>
            </a:solidFill>
          </a:ln>
        </p:spPr>
        <p:txBody>
          <a:bodyPr anchor="ctr"/>
          <a:lstStyle/>
          <a:p>
            <a:fld id="{6E4381AD-38BA-4C4D-BA6D-0BE3F4BFC1CD}" type="slidenum">
              <a:rPr lang="en-US" smtClean="0"/>
              <a:pPr/>
              <a:t>2</a:t>
            </a:fld>
            <a:endParaRPr lang="en-US"/>
          </a:p>
        </p:txBody>
      </p:sp>
      <p:sp>
        <p:nvSpPr>
          <p:cNvPr id="7" name="Text Placeholder 6">
            <a:extLst>
              <a:ext uri="{FF2B5EF4-FFF2-40B4-BE49-F238E27FC236}">
                <a16:creationId xmlns:a16="http://schemas.microsoft.com/office/drawing/2014/main" id="{9BC45D5C-3FDF-446A-1963-8771547070BB}"/>
              </a:ext>
            </a:extLst>
          </p:cNvPr>
          <p:cNvSpPr>
            <a:spLocks noGrp="1"/>
          </p:cNvSpPr>
          <p:nvPr>
            <p:ph type="body" sz="quarter" idx="13"/>
          </p:nvPr>
        </p:nvSpPr>
        <p:spPr>
          <a:xfrm>
            <a:off x="989012" y="904875"/>
            <a:ext cx="10361612" cy="2371725"/>
          </a:xfrm>
        </p:spPr>
        <p:txBody>
          <a:bodyPr>
            <a:normAutofit fontScale="92500" lnSpcReduction="20000"/>
          </a:bodyPr>
          <a:lstStyle/>
          <a:p>
            <a:pPr marL="0" indent="0">
              <a:buNone/>
            </a:pPr>
            <a:r>
              <a:rPr lang="en-IE"/>
              <a:t>		</a:t>
            </a:r>
            <a:r>
              <a:rPr lang="en-IE" b="1" u="sng">
                <a:solidFill>
                  <a:schemeClr val="accent1">
                    <a:lumMod val="50000"/>
                  </a:schemeClr>
                </a:solidFill>
              </a:rPr>
              <a:t>Applicant:</a:t>
            </a:r>
            <a:r>
              <a:rPr lang="en-IE">
                <a:solidFill>
                  <a:schemeClr val="accent1">
                    <a:lumMod val="50000"/>
                  </a:schemeClr>
                </a:solidFill>
              </a:rPr>
              <a:t>				</a:t>
            </a:r>
            <a:r>
              <a:rPr lang="en-IE" b="1">
                <a:solidFill>
                  <a:schemeClr val="accent1">
                    <a:lumMod val="50000"/>
                  </a:schemeClr>
                </a:solidFill>
              </a:rPr>
              <a:t>  </a:t>
            </a:r>
            <a:r>
              <a:rPr lang="en-IE" b="1" u="sng">
                <a:solidFill>
                  <a:schemeClr val="accent1">
                    <a:lumMod val="50000"/>
                  </a:schemeClr>
                </a:solidFill>
              </a:rPr>
              <a:t>Agent:</a:t>
            </a:r>
          </a:p>
          <a:p>
            <a:pPr marL="0" indent="0">
              <a:buNone/>
            </a:pPr>
            <a:endParaRPr lang="en-IE" u="sng">
              <a:solidFill>
                <a:schemeClr val="accent1">
                  <a:lumMod val="50000"/>
                </a:schemeClr>
              </a:solidFill>
            </a:endParaRPr>
          </a:p>
          <a:p>
            <a:pPr marL="0" indent="0">
              <a:buNone/>
            </a:pPr>
            <a:endParaRPr lang="en-IE" u="sng"/>
          </a:p>
          <a:p>
            <a:pPr marL="0" indent="0">
              <a:buNone/>
            </a:pPr>
            <a:br>
              <a:rPr lang="en-IE"/>
            </a:br>
            <a:r>
              <a:rPr lang="en-IE"/>
              <a:t>	</a:t>
            </a:r>
            <a:r>
              <a:rPr lang="en-IE" sz="2400" b="1">
                <a:solidFill>
                  <a:schemeClr val="bg1"/>
                </a:solidFill>
              </a:rPr>
              <a:t>Kilgarvan Wind Farm Limited</a:t>
            </a:r>
          </a:p>
        </p:txBody>
      </p:sp>
      <p:pic>
        <p:nvPicPr>
          <p:cNvPr id="4" name="Picture 3">
            <a:extLst>
              <a:ext uri="{FF2B5EF4-FFF2-40B4-BE49-F238E27FC236}">
                <a16:creationId xmlns:a16="http://schemas.microsoft.com/office/drawing/2014/main" id="{9BB76984-3556-6D18-88F3-1D54ACECF491}"/>
              </a:ext>
            </a:extLst>
          </p:cNvPr>
          <p:cNvPicPr>
            <a:picLocks noChangeAspect="1"/>
          </p:cNvPicPr>
          <p:nvPr/>
        </p:nvPicPr>
        <p:blipFill>
          <a:blip r:embed="rId3"/>
          <a:stretch>
            <a:fillRect/>
          </a:stretch>
        </p:blipFill>
        <p:spPr>
          <a:xfrm>
            <a:off x="7505101" y="1604755"/>
            <a:ext cx="1293422" cy="1323975"/>
          </a:xfrm>
          <a:prstGeom prst="rect">
            <a:avLst/>
          </a:prstGeom>
        </p:spPr>
      </p:pic>
      <p:pic>
        <p:nvPicPr>
          <p:cNvPr id="6" name="Picture 5" descr="Home">
            <a:extLst>
              <a:ext uri="{FF2B5EF4-FFF2-40B4-BE49-F238E27FC236}">
                <a16:creationId xmlns:a16="http://schemas.microsoft.com/office/drawing/2014/main" id="{541CEC36-E787-C3AB-4551-82AD09EBBB8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1676" y="1828800"/>
            <a:ext cx="2451324" cy="577533"/>
          </a:xfrm>
          <a:prstGeom prst="rect">
            <a:avLst/>
          </a:prstGeom>
          <a:noFill/>
          <a:ln>
            <a:noFill/>
          </a:ln>
        </p:spPr>
      </p:pic>
      <p:sp>
        <p:nvSpPr>
          <p:cNvPr id="10" name="TextBox 9">
            <a:extLst>
              <a:ext uri="{FF2B5EF4-FFF2-40B4-BE49-F238E27FC236}">
                <a16:creationId xmlns:a16="http://schemas.microsoft.com/office/drawing/2014/main" id="{533808AF-BA98-E3C2-820B-00BC8F4DFC92}"/>
              </a:ext>
            </a:extLst>
          </p:cNvPr>
          <p:cNvSpPr txBox="1"/>
          <p:nvPr/>
        </p:nvSpPr>
        <p:spPr>
          <a:xfrm>
            <a:off x="455612" y="4572000"/>
            <a:ext cx="11506200" cy="2209800"/>
          </a:xfrm>
          <a:prstGeom prst="rect">
            <a:avLst/>
          </a:prstGeom>
          <a:solidFill>
            <a:schemeClr val="bg1"/>
          </a:solidFill>
        </p:spPr>
        <p:txBody>
          <a:bodyPr wrap="square" rtlCol="0">
            <a:spAutoFit/>
          </a:bodyPr>
          <a:lstStyle/>
          <a:p>
            <a:endParaRPr lang="en-IE"/>
          </a:p>
        </p:txBody>
      </p:sp>
      <p:sp>
        <p:nvSpPr>
          <p:cNvPr id="9" name="TextBox 8">
            <a:extLst>
              <a:ext uri="{FF2B5EF4-FFF2-40B4-BE49-F238E27FC236}">
                <a16:creationId xmlns:a16="http://schemas.microsoft.com/office/drawing/2014/main" id="{B3730D72-E5EC-8232-B06A-C62844B343ED}"/>
              </a:ext>
            </a:extLst>
          </p:cNvPr>
          <p:cNvSpPr txBox="1"/>
          <p:nvPr/>
        </p:nvSpPr>
        <p:spPr>
          <a:xfrm>
            <a:off x="2132012" y="2819400"/>
            <a:ext cx="3581400" cy="3416320"/>
          </a:xfrm>
          <a:prstGeom prst="rect">
            <a:avLst/>
          </a:prstGeom>
          <a:noFill/>
        </p:spPr>
        <p:txBody>
          <a:bodyPr wrap="square" rtlCol="0">
            <a:spAutoFit/>
          </a:bodyPr>
          <a:lstStyle/>
          <a:p>
            <a:pPr algn="just"/>
            <a:r>
              <a:rPr lang="en-IE" b="1">
                <a:solidFill>
                  <a:srgbClr val="134F6C"/>
                </a:solidFill>
              </a:rPr>
              <a:t>Kilmichael Wind Farm Limited is a subsidiary of Regnum Renewables Developments Limited (Regnum Renewables), who </a:t>
            </a:r>
            <a:r>
              <a:rPr lang="en-US" b="1">
                <a:solidFill>
                  <a:srgbClr val="134F6C"/>
                </a:solidFill>
              </a:rPr>
              <a:t>are an Irish renewable energy company at the forefront of delivering new renewable technologies. </a:t>
            </a:r>
            <a:r>
              <a:rPr lang="en-IE" b="1">
                <a:solidFill>
                  <a:srgbClr val="134F6C"/>
                </a:solidFill>
              </a:rPr>
              <a:t>Regnum Renewables have a number of Wind, Solar and BESS projects</a:t>
            </a:r>
            <a:r>
              <a:rPr lang="en-US" b="1">
                <a:solidFill>
                  <a:srgbClr val="134F6C"/>
                </a:solidFill>
              </a:rPr>
              <a:t> which are either currently in planning or moving forward to construction phase. </a:t>
            </a:r>
            <a:endParaRPr lang="en-IE" b="1">
              <a:solidFill>
                <a:srgbClr val="134F6C"/>
              </a:solidFill>
            </a:endParaRPr>
          </a:p>
        </p:txBody>
      </p:sp>
      <p:sp>
        <p:nvSpPr>
          <p:cNvPr id="5" name="TextBox 4">
            <a:extLst>
              <a:ext uri="{FF2B5EF4-FFF2-40B4-BE49-F238E27FC236}">
                <a16:creationId xmlns:a16="http://schemas.microsoft.com/office/drawing/2014/main" id="{ED286F7E-37E6-3C7D-0EF4-4B69D688F66C}"/>
              </a:ext>
            </a:extLst>
          </p:cNvPr>
          <p:cNvSpPr txBox="1"/>
          <p:nvPr/>
        </p:nvSpPr>
        <p:spPr>
          <a:xfrm>
            <a:off x="6407224" y="3285600"/>
            <a:ext cx="3733801" cy="2031325"/>
          </a:xfrm>
          <a:prstGeom prst="rect">
            <a:avLst/>
          </a:prstGeom>
          <a:noFill/>
        </p:spPr>
        <p:txBody>
          <a:bodyPr wrap="square" rtlCol="0">
            <a:spAutoFit/>
          </a:bodyPr>
          <a:lstStyle/>
          <a:p>
            <a:pPr algn="just"/>
            <a:r>
              <a:rPr lang="en-US" b="1">
                <a:solidFill>
                  <a:schemeClr val="accent1">
                    <a:lumMod val="50000"/>
                  </a:schemeClr>
                </a:solidFill>
              </a:rPr>
              <a:t>Fehily Timoney is an Irish Civil and Environmental Engineering, Scientific and Planning Consultancy. FT have been appointed by the applicant to prepare and coordinate the EIAR, in conjunction with a number of specialist consultants.</a:t>
            </a:r>
            <a:endParaRPr lang="en-IE" b="1">
              <a:solidFill>
                <a:schemeClr val="accent1">
                  <a:lumMod val="50000"/>
                </a:schemeClr>
              </a:solidFill>
            </a:endParaRPr>
          </a:p>
        </p:txBody>
      </p:sp>
      <p:pic>
        <p:nvPicPr>
          <p:cNvPr id="3074" name="Picture 2">
            <a:extLst>
              <a:ext uri="{FF2B5EF4-FFF2-40B4-BE49-F238E27FC236}">
                <a16:creationId xmlns:a16="http://schemas.microsoft.com/office/drawing/2014/main" id="{B391381B-7C4F-C0D6-B309-CCA2FD6470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9751" y="5789104"/>
            <a:ext cx="1790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CB29E383-1DCA-F5DC-6ACD-6B0DBCC9B73B}"/>
              </a:ext>
            </a:extLst>
          </p:cNvPr>
          <p:cNvPicPr>
            <a:picLocks noChangeAspect="1"/>
          </p:cNvPicPr>
          <p:nvPr/>
        </p:nvPicPr>
        <p:blipFill>
          <a:blip r:embed="rId6"/>
          <a:stretch>
            <a:fillRect/>
          </a:stretch>
        </p:blipFill>
        <p:spPr>
          <a:xfrm>
            <a:off x="8664444" y="5431031"/>
            <a:ext cx="1476581" cy="1295581"/>
          </a:xfrm>
          <a:prstGeom prst="rect">
            <a:avLst/>
          </a:prstGeom>
        </p:spPr>
      </p:pic>
      <p:pic>
        <p:nvPicPr>
          <p:cNvPr id="8" name="Picture 7">
            <a:extLst>
              <a:ext uri="{FF2B5EF4-FFF2-40B4-BE49-F238E27FC236}">
                <a16:creationId xmlns:a16="http://schemas.microsoft.com/office/drawing/2014/main" id="{3D5C3E1C-FDA4-BA1F-1F74-B0E093092BE9}"/>
              </a:ext>
            </a:extLst>
          </p:cNvPr>
          <p:cNvPicPr>
            <a:picLocks noChangeAspect="1"/>
          </p:cNvPicPr>
          <p:nvPr/>
        </p:nvPicPr>
        <p:blipFill>
          <a:blip r:embed="rId7"/>
          <a:stretch>
            <a:fillRect/>
          </a:stretch>
        </p:blipFill>
        <p:spPr>
          <a:xfrm>
            <a:off x="10143066" y="5462696"/>
            <a:ext cx="1569856" cy="1127858"/>
          </a:xfrm>
          <a:prstGeom prst="rect">
            <a:avLst/>
          </a:prstGeom>
        </p:spPr>
      </p:pic>
    </p:spTree>
    <p:extLst>
      <p:ext uri="{BB962C8B-B14F-4D97-AF65-F5344CB8AC3E}">
        <p14:creationId xmlns:p14="http://schemas.microsoft.com/office/powerpoint/2010/main" val="73419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9475-47DE-BDCC-CA41-D8F7B5A2C4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91FA4F-36B5-1A75-CE2B-774AF3603B0C}"/>
              </a:ext>
            </a:extLst>
          </p:cNvPr>
          <p:cNvSpPr>
            <a:spLocks noGrp="1"/>
          </p:cNvSpPr>
          <p:nvPr>
            <p:ph type="title"/>
          </p:nvPr>
        </p:nvSpPr>
        <p:spPr>
          <a:xfrm>
            <a:off x="457489" y="381000"/>
            <a:ext cx="3509038" cy="884238"/>
          </a:xfrm>
        </p:spPr>
        <p:txBody>
          <a:bodyPr anchor="ctr">
            <a:normAutofit/>
          </a:bodyPr>
          <a:lstStyle/>
          <a:p>
            <a:r>
              <a:rPr lang="en-IE" sz="3200" b="1"/>
              <a:t>Site Location</a:t>
            </a:r>
          </a:p>
        </p:txBody>
      </p:sp>
      <p:sp>
        <p:nvSpPr>
          <p:cNvPr id="7" name="Text Placeholder 6">
            <a:extLst>
              <a:ext uri="{FF2B5EF4-FFF2-40B4-BE49-F238E27FC236}">
                <a16:creationId xmlns:a16="http://schemas.microsoft.com/office/drawing/2014/main" id="{1FABD3D1-2126-42E8-3A06-2DEEED8BA907}"/>
              </a:ext>
            </a:extLst>
          </p:cNvPr>
          <p:cNvSpPr>
            <a:spLocks noGrp="1"/>
          </p:cNvSpPr>
          <p:nvPr>
            <p:ph sz="half" idx="2"/>
          </p:nvPr>
        </p:nvSpPr>
        <p:spPr>
          <a:xfrm>
            <a:off x="370269" y="1447800"/>
            <a:ext cx="3477449" cy="5257800"/>
          </a:xfrm>
          <a:solidFill>
            <a:schemeClr val="bg1"/>
          </a:solidFill>
        </p:spPr>
        <p:txBody>
          <a:bodyPr vert="horz" lIns="91440" tIns="45720" rIns="91440" bIns="45720" rtlCol="0" anchor="t">
            <a:noAutofit/>
          </a:bodyPr>
          <a:lstStyle/>
          <a:p>
            <a:pPr marL="175895" indent="-175895" algn="just"/>
            <a:r>
              <a:rPr lang="en-IE" sz="1200"/>
              <a:t>The site is made up of a mix of private agricultural land and Coillte forestry.</a:t>
            </a:r>
            <a:endParaRPr lang="en-US"/>
          </a:p>
          <a:p>
            <a:pPr marL="176213" indent="-176213" algn="just"/>
            <a:endParaRPr lang="en-IE" sz="1200"/>
          </a:p>
          <a:p>
            <a:pPr marL="175895" indent="-175895" algn="just"/>
            <a:r>
              <a:rPr lang="en-IE" sz="1200"/>
              <a:t>The subject lands associated with the main wind farm site are located c. 5.5km to the northwest of Gorey, c. 7km west of </a:t>
            </a:r>
            <a:r>
              <a:rPr lang="en-IE" sz="1200" err="1"/>
              <a:t>Carnew</a:t>
            </a:r>
            <a:r>
              <a:rPr lang="en-IE" sz="1200"/>
              <a:t>, c.1.6km north east of </a:t>
            </a:r>
            <a:r>
              <a:rPr lang="en-IE" sz="1200" err="1"/>
              <a:t>Craanford</a:t>
            </a:r>
            <a:r>
              <a:rPr lang="en-IE" sz="1200"/>
              <a:t>, c.1.5km south east of </a:t>
            </a:r>
            <a:r>
              <a:rPr lang="en-IE" sz="1200" err="1"/>
              <a:t>Monaseed</a:t>
            </a:r>
            <a:r>
              <a:rPr lang="en-IE" sz="1200"/>
              <a:t>, and c.850m south west of </a:t>
            </a:r>
            <a:r>
              <a:rPr lang="en-IE" sz="1200" err="1"/>
              <a:t>Hollyfort</a:t>
            </a:r>
            <a:r>
              <a:rPr lang="en-IE" sz="1200"/>
              <a:t>. </a:t>
            </a:r>
            <a:endParaRPr lang="en-IE" sz="1200">
              <a:ea typeface="Calibri"/>
              <a:cs typeface="Calibri"/>
            </a:endParaRPr>
          </a:p>
          <a:p>
            <a:pPr marL="176213" indent="-176213" algn="just"/>
            <a:endParaRPr lang="en-IE" sz="1200"/>
          </a:p>
          <a:p>
            <a:pPr marL="175895" indent="-175895" algn="just"/>
            <a:r>
              <a:rPr lang="en-IE" sz="1200"/>
              <a:t>The proposed substation and blade transition areas are located c.5km to the southeast of the main wind farm site, along the R725. </a:t>
            </a:r>
            <a:endParaRPr lang="en-IE" sz="1200">
              <a:ea typeface="Calibri"/>
              <a:cs typeface="Calibri"/>
            </a:endParaRPr>
          </a:p>
          <a:p>
            <a:pPr marL="176213" indent="-176213" algn="just"/>
            <a:endParaRPr lang="en-IE" sz="1200"/>
          </a:p>
          <a:p>
            <a:pPr marL="175895" indent="-175895" algn="just"/>
            <a:r>
              <a:rPr lang="en-IE" sz="1200"/>
              <a:t>The surrounding landscape comprises mainly rolling farmland and forestry, and rural dwelling clusters.</a:t>
            </a:r>
            <a:endParaRPr lang="en-IE" sz="1200">
              <a:ea typeface="Calibri"/>
              <a:cs typeface="Calibri"/>
            </a:endParaRPr>
          </a:p>
          <a:p>
            <a:pPr marL="0" indent="0" algn="just">
              <a:buNone/>
            </a:pPr>
            <a:endParaRPr lang="en-IE" sz="1200"/>
          </a:p>
          <a:p>
            <a:pPr marL="176213" indent="-176213" algn="just"/>
            <a:r>
              <a:rPr lang="en-IE" sz="1200"/>
              <a:t>A desktop planning history review has been undertaken, and no relevant planning applications fall within the red line boundary of the site.</a:t>
            </a:r>
          </a:p>
        </p:txBody>
      </p:sp>
      <p:sp>
        <p:nvSpPr>
          <p:cNvPr id="3" name="Slide Number Placeholder 2">
            <a:extLst>
              <a:ext uri="{FF2B5EF4-FFF2-40B4-BE49-F238E27FC236}">
                <a16:creationId xmlns:a16="http://schemas.microsoft.com/office/drawing/2014/main" id="{BCE25BEF-89B4-08F1-20B5-9AF6359ED282}"/>
              </a:ext>
            </a:extLst>
          </p:cNvPr>
          <p:cNvSpPr>
            <a:spLocks noGrp="1"/>
          </p:cNvSpPr>
          <p:nvPr>
            <p:ph type="sldNum" sz="quarter" idx="10"/>
          </p:nvPr>
        </p:nvSpPr>
        <p:spPr>
          <a:xfrm>
            <a:off x="11580812" y="6249669"/>
            <a:ext cx="237744" cy="237744"/>
          </a:xfrm>
        </p:spPr>
        <p:txBody>
          <a:bodyPr wrap="none" anchor="ctr">
            <a:normAutofit/>
          </a:bodyPr>
          <a:lstStyle/>
          <a:p>
            <a:pPr>
              <a:spcAft>
                <a:spcPts val="600"/>
              </a:spcAft>
            </a:pPr>
            <a:fld id="{6E4381AD-38BA-4C4D-BA6D-0BE3F4BFC1CD}" type="slidenum">
              <a:rPr lang="en-US" smtClean="0"/>
              <a:pPr>
                <a:spcAft>
                  <a:spcPts val="600"/>
                </a:spcAft>
              </a:pPr>
              <a:t>3</a:t>
            </a:fld>
            <a:endParaRPr lang="en-US"/>
          </a:p>
        </p:txBody>
      </p:sp>
      <p:pic>
        <p:nvPicPr>
          <p:cNvPr id="5" name="Picture 4">
            <a:extLst>
              <a:ext uri="{FF2B5EF4-FFF2-40B4-BE49-F238E27FC236}">
                <a16:creationId xmlns:a16="http://schemas.microsoft.com/office/drawing/2014/main" id="{B0904A4F-5623-7470-11FD-CD1FF657698F}"/>
              </a:ext>
            </a:extLst>
          </p:cNvPr>
          <p:cNvPicPr>
            <a:picLocks noChangeAspect="1"/>
          </p:cNvPicPr>
          <p:nvPr/>
        </p:nvPicPr>
        <p:blipFill>
          <a:blip r:embed="rId3"/>
          <a:srcRect r="18271"/>
          <a:stretch>
            <a:fillRect/>
          </a:stretch>
        </p:blipFill>
        <p:spPr>
          <a:xfrm>
            <a:off x="3964651" y="-600"/>
            <a:ext cx="8224174" cy="6858000"/>
          </a:xfrm>
          <a:prstGeom prst="rect">
            <a:avLst/>
          </a:prstGeom>
        </p:spPr>
      </p:pic>
    </p:spTree>
    <p:extLst>
      <p:ext uri="{BB962C8B-B14F-4D97-AF65-F5344CB8AC3E}">
        <p14:creationId xmlns:p14="http://schemas.microsoft.com/office/powerpoint/2010/main" val="3233525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2A36F-D6CC-590A-154B-E6315730D15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6FAB9FF-30CD-44FD-D1EC-8A548FA010B0}"/>
              </a:ext>
            </a:extLst>
          </p:cNvPr>
          <p:cNvPicPr>
            <a:picLocks noChangeAspect="1"/>
          </p:cNvPicPr>
          <p:nvPr/>
        </p:nvPicPr>
        <p:blipFill>
          <a:blip r:embed="rId3"/>
          <a:srcRect l="19923" t="26121"/>
          <a:stretch>
            <a:fillRect/>
          </a:stretch>
        </p:blipFill>
        <p:spPr>
          <a:xfrm>
            <a:off x="4079176" y="258073"/>
            <a:ext cx="8126204" cy="6217015"/>
          </a:xfrm>
          <a:prstGeom prst="rect">
            <a:avLst/>
          </a:prstGeom>
        </p:spPr>
      </p:pic>
      <p:sp>
        <p:nvSpPr>
          <p:cNvPr id="3" name="Slide Number Placeholder 2">
            <a:extLst>
              <a:ext uri="{FF2B5EF4-FFF2-40B4-BE49-F238E27FC236}">
                <a16:creationId xmlns:a16="http://schemas.microsoft.com/office/drawing/2014/main" id="{4F576E14-31E1-99EA-B5C3-33700D05243F}"/>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4</a:t>
            </a:fld>
            <a:endParaRPr lang="en-US"/>
          </a:p>
        </p:txBody>
      </p:sp>
      <p:sp>
        <p:nvSpPr>
          <p:cNvPr id="6" name="Title 5">
            <a:extLst>
              <a:ext uri="{FF2B5EF4-FFF2-40B4-BE49-F238E27FC236}">
                <a16:creationId xmlns:a16="http://schemas.microsoft.com/office/drawing/2014/main" id="{DD3B1D92-1F9C-46F0-03DF-0EF09C376DD7}"/>
              </a:ext>
            </a:extLst>
          </p:cNvPr>
          <p:cNvSpPr>
            <a:spLocks noGrp="1"/>
          </p:cNvSpPr>
          <p:nvPr>
            <p:ph type="title"/>
          </p:nvPr>
        </p:nvSpPr>
        <p:spPr>
          <a:xfrm>
            <a:off x="379412" y="152401"/>
            <a:ext cx="3699763" cy="914400"/>
          </a:xfrm>
        </p:spPr>
        <p:txBody>
          <a:bodyPr>
            <a:normAutofit/>
          </a:bodyPr>
          <a:lstStyle/>
          <a:p>
            <a:r>
              <a:rPr lang="en-IE" sz="2800" b="1"/>
              <a:t>Proposed Site Layout</a:t>
            </a:r>
          </a:p>
        </p:txBody>
      </p:sp>
      <p:sp>
        <p:nvSpPr>
          <p:cNvPr id="2" name="Text Placeholder 6">
            <a:extLst>
              <a:ext uri="{FF2B5EF4-FFF2-40B4-BE49-F238E27FC236}">
                <a16:creationId xmlns:a16="http://schemas.microsoft.com/office/drawing/2014/main" id="{7562DC25-5ECE-21DD-ED1C-0A8F68ABB328}"/>
              </a:ext>
            </a:extLst>
          </p:cNvPr>
          <p:cNvSpPr txBox="1">
            <a:spLocks/>
          </p:cNvSpPr>
          <p:nvPr/>
        </p:nvSpPr>
        <p:spPr>
          <a:xfrm>
            <a:off x="455612" y="990600"/>
            <a:ext cx="3505200" cy="5609327"/>
          </a:xfrm>
          <a:prstGeom prst="rect">
            <a:avLst/>
          </a:prstGeom>
          <a:solidFill>
            <a:schemeClr val="bg1"/>
          </a:solidFill>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IE" sz="1050"/>
              <a:t>The Kilmichael Wind Farm development will comprise the following key elements:</a:t>
            </a:r>
          </a:p>
          <a:p>
            <a:pPr marL="0" indent="0" algn="just">
              <a:buNone/>
            </a:pPr>
            <a:endParaRPr lang="en-IE" sz="1050"/>
          </a:p>
          <a:p>
            <a:pPr marL="196850" lvl="1" indent="-196850" algn="just">
              <a:buFont typeface="Wingdings" panose="05000000000000000000" pitchFamily="2" charset="2"/>
              <a:buChar char="Ø"/>
            </a:pPr>
            <a:r>
              <a:rPr lang="en-IE" sz="1050"/>
              <a:t>The main Wind Farm site will comprise </a:t>
            </a:r>
            <a:r>
              <a:rPr lang="en-IE" sz="1050" b="1"/>
              <a:t>8 no. turbines, on-site Switch-house, access tracks, borrow pit and 2 no. temporary compounds</a:t>
            </a:r>
          </a:p>
          <a:p>
            <a:pPr marL="0" lvl="1" indent="0" algn="just">
              <a:buNone/>
            </a:pPr>
            <a:endParaRPr lang="en-IE" sz="1050"/>
          </a:p>
          <a:p>
            <a:pPr marL="196850" lvl="1" indent="-196850" algn="just">
              <a:buFont typeface="Wingdings" panose="05000000000000000000" pitchFamily="2" charset="2"/>
              <a:buChar char="Ø"/>
            </a:pPr>
            <a:r>
              <a:rPr lang="en-IE" sz="1050"/>
              <a:t>Proposed </a:t>
            </a:r>
            <a:r>
              <a:rPr lang="en-IE" sz="1050" b="1"/>
              <a:t>off-site 110kV Substation and Control Room </a:t>
            </a:r>
            <a:r>
              <a:rPr lang="en-IE" sz="1050"/>
              <a:t>located approximately 5km south east of the wind farm site itself, to the south of the R725</a:t>
            </a:r>
          </a:p>
          <a:p>
            <a:pPr marL="0" lvl="1" indent="0" algn="just">
              <a:buNone/>
            </a:pPr>
            <a:endParaRPr lang="en-IE" sz="1050"/>
          </a:p>
          <a:p>
            <a:pPr marL="196850" lvl="1" indent="-196850" algn="just">
              <a:buFont typeface="Wingdings" panose="05000000000000000000" pitchFamily="2" charset="2"/>
              <a:buChar char="Ø"/>
            </a:pPr>
            <a:r>
              <a:rPr lang="en-IE" sz="1050"/>
              <a:t>Associated </a:t>
            </a:r>
            <a:r>
              <a:rPr lang="en-IE" sz="1050" b="1"/>
              <a:t>33kV grid connection cable route </a:t>
            </a:r>
            <a:r>
              <a:rPr lang="en-IE" sz="1050"/>
              <a:t>connecting the proposed wind farm site and proposed new off-site 110kV substation</a:t>
            </a:r>
          </a:p>
          <a:p>
            <a:pPr marL="0" lvl="1" indent="0" algn="just">
              <a:buNone/>
            </a:pPr>
            <a:endParaRPr lang="en-IE" sz="1050"/>
          </a:p>
          <a:p>
            <a:pPr marL="196850" lvl="1" indent="-196850" algn="just">
              <a:buFont typeface="Wingdings" panose="05000000000000000000" pitchFamily="2" charset="2"/>
              <a:buChar char="Ø"/>
            </a:pPr>
            <a:r>
              <a:rPr lang="en-IE" sz="1050" b="1"/>
              <a:t>Blade transition laydown area </a:t>
            </a:r>
            <a:r>
              <a:rPr lang="en-IE" sz="1050"/>
              <a:t>to be located approximately 5km south east of wind farm site, to the north of the R725</a:t>
            </a:r>
          </a:p>
          <a:p>
            <a:pPr marL="0" lvl="1" indent="0" algn="just">
              <a:buNone/>
            </a:pPr>
            <a:endParaRPr lang="en-IE" sz="1050"/>
          </a:p>
          <a:p>
            <a:pPr marL="196850" lvl="1" indent="-196850" algn="just">
              <a:buFont typeface="Wingdings" panose="05000000000000000000" pitchFamily="2" charset="2"/>
              <a:buChar char="Ø"/>
            </a:pPr>
            <a:r>
              <a:rPr lang="en-IE" sz="1050" b="1"/>
              <a:t>Accommodation works along proposed turbine delivery route (TDR) </a:t>
            </a:r>
            <a:r>
              <a:rPr lang="en-IE" sz="1050"/>
              <a:t>to facilitate turbine component delivery from Rosslare Port to the proposed Blade transition laydown area</a:t>
            </a:r>
          </a:p>
          <a:p>
            <a:pPr marL="196850" lvl="1" indent="-196850" algn="just">
              <a:buFont typeface="Wingdings" panose="05000000000000000000" pitchFamily="2" charset="2"/>
              <a:buChar char="Ø"/>
            </a:pPr>
            <a:endParaRPr lang="en-IE" sz="1050"/>
          </a:p>
          <a:p>
            <a:pPr marL="196850" lvl="1" indent="-196850" algn="just">
              <a:buFont typeface="Wingdings" panose="05000000000000000000" pitchFamily="2" charset="2"/>
              <a:buChar char="Ø"/>
            </a:pPr>
            <a:r>
              <a:rPr lang="en-IE" sz="1050" b="1"/>
              <a:t>Relocation of an existing 32m telecoms mast </a:t>
            </a:r>
            <a:r>
              <a:rPr lang="en-IE" sz="1050"/>
              <a:t>within the Wind Farm site</a:t>
            </a:r>
          </a:p>
          <a:p>
            <a:pPr marL="0" lvl="1" indent="0" algn="just">
              <a:buNone/>
            </a:pPr>
            <a:endParaRPr lang="en-IE" sz="1050"/>
          </a:p>
          <a:p>
            <a:pPr marL="196850" lvl="1" indent="-196850" algn="just">
              <a:buFont typeface="Wingdings" panose="05000000000000000000" pitchFamily="2" charset="2"/>
              <a:buChar char="Ø"/>
            </a:pPr>
            <a:r>
              <a:rPr lang="en-IE" sz="1050"/>
              <a:t>Proposed </a:t>
            </a:r>
            <a:r>
              <a:rPr lang="en-IE" sz="1050" b="1"/>
              <a:t>Met Mast </a:t>
            </a:r>
            <a:r>
              <a:rPr lang="en-IE" sz="1050"/>
              <a:t>to be located within the Wind Farm site</a:t>
            </a:r>
          </a:p>
          <a:p>
            <a:pPr marL="0" lvl="1" indent="0" algn="just">
              <a:buNone/>
            </a:pPr>
            <a:endParaRPr lang="en-IE" sz="1050"/>
          </a:p>
          <a:p>
            <a:pPr marL="196850" lvl="1" indent="-196850" algn="just">
              <a:buFont typeface="Wingdings" panose="05000000000000000000" pitchFamily="2" charset="2"/>
              <a:buChar char="Ø"/>
            </a:pPr>
            <a:r>
              <a:rPr lang="en-IE" sz="1050" b="1"/>
              <a:t>Forestry Felling </a:t>
            </a:r>
            <a:r>
              <a:rPr lang="en-IE" sz="1050"/>
              <a:t>– undertaken by Keyhole felling</a:t>
            </a:r>
          </a:p>
        </p:txBody>
      </p:sp>
      <p:pic>
        <p:nvPicPr>
          <p:cNvPr id="5" name="Picture 4">
            <a:extLst>
              <a:ext uri="{FF2B5EF4-FFF2-40B4-BE49-F238E27FC236}">
                <a16:creationId xmlns:a16="http://schemas.microsoft.com/office/drawing/2014/main" id="{9816E71E-C2B2-EADF-4913-BBF51AECF832}"/>
              </a:ext>
            </a:extLst>
          </p:cNvPr>
          <p:cNvPicPr>
            <a:picLocks noChangeAspect="1"/>
          </p:cNvPicPr>
          <p:nvPr/>
        </p:nvPicPr>
        <p:blipFill>
          <a:blip r:embed="rId4"/>
          <a:stretch>
            <a:fillRect/>
          </a:stretch>
        </p:blipFill>
        <p:spPr>
          <a:xfrm>
            <a:off x="4046549" y="245748"/>
            <a:ext cx="8126203" cy="6229340"/>
          </a:xfrm>
          <a:prstGeom prst="rect">
            <a:avLst/>
          </a:prstGeom>
        </p:spPr>
      </p:pic>
    </p:spTree>
    <p:extLst>
      <p:ext uri="{BB962C8B-B14F-4D97-AF65-F5344CB8AC3E}">
        <p14:creationId xmlns:p14="http://schemas.microsoft.com/office/powerpoint/2010/main" val="206373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40DAE-BBC2-92EC-DFC2-3A3639C3B662}"/>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4F5E9AF5-0405-4D61-CBC4-AEE58D40A627}"/>
              </a:ext>
            </a:extLst>
          </p:cNvPr>
          <p:cNvPicPr>
            <a:picLocks noChangeAspect="1"/>
          </p:cNvPicPr>
          <p:nvPr/>
        </p:nvPicPr>
        <p:blipFill>
          <a:blip r:embed="rId3"/>
          <a:srcRect l="5696"/>
          <a:stretch>
            <a:fillRect/>
          </a:stretch>
        </p:blipFill>
        <p:spPr>
          <a:xfrm>
            <a:off x="4716922" y="670813"/>
            <a:ext cx="7466686" cy="5729987"/>
          </a:xfrm>
          <a:prstGeom prst="rect">
            <a:avLst/>
          </a:prstGeom>
        </p:spPr>
      </p:pic>
      <p:sp>
        <p:nvSpPr>
          <p:cNvPr id="3" name="Slide Number Placeholder 2">
            <a:extLst>
              <a:ext uri="{FF2B5EF4-FFF2-40B4-BE49-F238E27FC236}">
                <a16:creationId xmlns:a16="http://schemas.microsoft.com/office/drawing/2014/main" id="{F116FDE8-FA1E-E82B-7DBD-0D5FB0045131}"/>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5</a:t>
            </a:fld>
            <a:endParaRPr lang="en-US"/>
          </a:p>
        </p:txBody>
      </p:sp>
      <p:sp>
        <p:nvSpPr>
          <p:cNvPr id="6" name="Title 5">
            <a:extLst>
              <a:ext uri="{FF2B5EF4-FFF2-40B4-BE49-F238E27FC236}">
                <a16:creationId xmlns:a16="http://schemas.microsoft.com/office/drawing/2014/main" id="{B4A96B30-854C-3732-6497-BE7C72791F96}"/>
              </a:ext>
            </a:extLst>
          </p:cNvPr>
          <p:cNvSpPr>
            <a:spLocks noGrp="1"/>
          </p:cNvSpPr>
          <p:nvPr>
            <p:ph type="title"/>
          </p:nvPr>
        </p:nvSpPr>
        <p:spPr>
          <a:xfrm>
            <a:off x="608013" y="304800"/>
            <a:ext cx="3276599" cy="1325563"/>
          </a:xfrm>
        </p:spPr>
        <p:txBody>
          <a:bodyPr>
            <a:normAutofit fontScale="90000"/>
          </a:bodyPr>
          <a:lstStyle/>
          <a:p>
            <a:r>
              <a:rPr lang="en-IE" sz="3200" b="1"/>
              <a:t>Proposed Grid</a:t>
            </a:r>
            <a:br>
              <a:rPr lang="en-IE" sz="3200" b="1"/>
            </a:br>
            <a:r>
              <a:rPr lang="en-IE" sz="3200" b="1"/>
              <a:t>Connection Route – Option 1</a:t>
            </a:r>
          </a:p>
        </p:txBody>
      </p:sp>
      <p:sp>
        <p:nvSpPr>
          <p:cNvPr id="2" name="Text Placeholder 6">
            <a:extLst>
              <a:ext uri="{FF2B5EF4-FFF2-40B4-BE49-F238E27FC236}">
                <a16:creationId xmlns:a16="http://schemas.microsoft.com/office/drawing/2014/main" id="{ACFA5EFB-E9DE-65F5-A816-D030CD211BA7}"/>
              </a:ext>
            </a:extLst>
          </p:cNvPr>
          <p:cNvSpPr txBox="1">
            <a:spLocks/>
          </p:cNvSpPr>
          <p:nvPr/>
        </p:nvSpPr>
        <p:spPr>
          <a:xfrm>
            <a:off x="608013" y="1981200"/>
            <a:ext cx="3886199" cy="4572000"/>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8288" indent="-249238" algn="just"/>
            <a:r>
              <a:rPr lang="en-IE" sz="1100"/>
              <a:t>Grid Connection Route Option 1 comprises a majority </a:t>
            </a:r>
            <a:r>
              <a:rPr lang="en-IE" sz="1100" b="1"/>
              <a:t>in-road</a:t>
            </a:r>
            <a:r>
              <a:rPr lang="en-IE" sz="1100"/>
              <a:t> option.</a:t>
            </a:r>
          </a:p>
          <a:p>
            <a:pPr marL="268288" indent="-249238" algn="just">
              <a:buNone/>
            </a:pPr>
            <a:endParaRPr lang="en-IE" sz="1100"/>
          </a:p>
          <a:p>
            <a:pPr marL="268288" indent="-249238" algn="just"/>
            <a:r>
              <a:rPr lang="en-IE" sz="1100"/>
              <a:t>This option will run from the on-site switch house, exiting the site from the wind farm entrance and running along the local road L-5058-3, continuing along L-2028-2, then L-5058-1, taking a right onto L-5059-1, and a left onto regional road R-725-12, and finally onto R-725-13 where it reaches the proposed substation location.</a:t>
            </a:r>
          </a:p>
          <a:p>
            <a:pPr marL="268288" indent="-249238" algn="just"/>
            <a:endParaRPr lang="en-IE" sz="1100"/>
          </a:p>
          <a:p>
            <a:pPr marL="268288" indent="-249238" algn="just"/>
            <a:r>
              <a:rPr lang="en-IE" sz="1100"/>
              <a:t>The proposed GCR crossing of the Slaney River Valley SAC will be undertaken by HDD sufficiently setback from the riparian zone. </a:t>
            </a:r>
          </a:p>
          <a:p>
            <a:pPr marL="268288" indent="-249238" algn="just">
              <a:buNone/>
            </a:pPr>
            <a:r>
              <a:rPr lang="en-IE" sz="1100"/>
              <a:t> </a:t>
            </a:r>
          </a:p>
          <a:p>
            <a:pPr marL="268288" indent="-249238" algn="just"/>
            <a:r>
              <a:rPr lang="en-IE" sz="1100"/>
              <a:t>The new proposed substation is located adjacent to an existing overhead line which this scheme is proposing to connect into via a Loop-in connection.</a:t>
            </a:r>
          </a:p>
        </p:txBody>
      </p:sp>
      <p:pic>
        <p:nvPicPr>
          <p:cNvPr id="5" name="Picture 4">
            <a:extLst>
              <a:ext uri="{FF2B5EF4-FFF2-40B4-BE49-F238E27FC236}">
                <a16:creationId xmlns:a16="http://schemas.microsoft.com/office/drawing/2014/main" id="{9E278BE6-625A-C953-741D-59368EC371F3}"/>
              </a:ext>
            </a:extLst>
          </p:cNvPr>
          <p:cNvPicPr>
            <a:picLocks noChangeAspect="1"/>
          </p:cNvPicPr>
          <p:nvPr/>
        </p:nvPicPr>
        <p:blipFill>
          <a:blip r:embed="rId4"/>
          <a:srcRect l="3417"/>
          <a:stretch>
            <a:fillRect/>
          </a:stretch>
        </p:blipFill>
        <p:spPr>
          <a:xfrm>
            <a:off x="4716922" y="228600"/>
            <a:ext cx="7466686" cy="6400800"/>
          </a:xfrm>
          <a:prstGeom prst="rect">
            <a:avLst/>
          </a:prstGeom>
        </p:spPr>
      </p:pic>
    </p:spTree>
    <p:extLst>
      <p:ext uri="{BB962C8B-B14F-4D97-AF65-F5344CB8AC3E}">
        <p14:creationId xmlns:p14="http://schemas.microsoft.com/office/powerpoint/2010/main" val="405379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D189A10-E407-1D75-01DB-68D7451B952B}"/>
              </a:ext>
            </a:extLst>
          </p:cNvPr>
          <p:cNvPicPr>
            <a:picLocks noChangeAspect="1"/>
          </p:cNvPicPr>
          <p:nvPr/>
        </p:nvPicPr>
        <p:blipFill>
          <a:blip r:embed="rId2"/>
          <a:stretch>
            <a:fillRect/>
          </a:stretch>
        </p:blipFill>
        <p:spPr>
          <a:xfrm>
            <a:off x="4597481" y="287055"/>
            <a:ext cx="7591343" cy="5737643"/>
          </a:xfrm>
          <a:prstGeom prst="rect">
            <a:avLst/>
          </a:prstGeom>
        </p:spPr>
      </p:pic>
      <p:sp>
        <p:nvSpPr>
          <p:cNvPr id="2" name="Slide Number Placeholder 1">
            <a:extLst>
              <a:ext uri="{FF2B5EF4-FFF2-40B4-BE49-F238E27FC236}">
                <a16:creationId xmlns:a16="http://schemas.microsoft.com/office/drawing/2014/main" id="{9FF0DED6-05DC-F944-03A3-688E37DAC7D6}"/>
              </a:ext>
            </a:extLst>
          </p:cNvPr>
          <p:cNvSpPr>
            <a:spLocks noGrp="1"/>
          </p:cNvSpPr>
          <p:nvPr>
            <p:ph type="sldNum" sz="quarter" idx="12"/>
          </p:nvPr>
        </p:nvSpPr>
        <p:spPr/>
        <p:txBody>
          <a:bodyPr/>
          <a:lstStyle/>
          <a:p>
            <a:fld id="{6E4381AD-38BA-4C4D-BA6D-0BE3F4BFC1CD}" type="slidenum">
              <a:rPr lang="en-US" smtClean="0"/>
              <a:pPr/>
              <a:t>6</a:t>
            </a:fld>
            <a:endParaRPr lang="en-US"/>
          </a:p>
        </p:txBody>
      </p:sp>
      <p:sp>
        <p:nvSpPr>
          <p:cNvPr id="3" name="Title 2">
            <a:extLst>
              <a:ext uri="{FF2B5EF4-FFF2-40B4-BE49-F238E27FC236}">
                <a16:creationId xmlns:a16="http://schemas.microsoft.com/office/drawing/2014/main" id="{B47634EF-957F-B76A-7A2D-0408F1E87670}"/>
              </a:ext>
            </a:extLst>
          </p:cNvPr>
          <p:cNvSpPr>
            <a:spLocks noGrp="1"/>
          </p:cNvSpPr>
          <p:nvPr>
            <p:ph type="title"/>
          </p:nvPr>
        </p:nvSpPr>
        <p:spPr>
          <a:xfrm>
            <a:off x="608013" y="152400"/>
            <a:ext cx="3429000" cy="1722121"/>
          </a:xfrm>
        </p:spPr>
        <p:txBody>
          <a:bodyPr>
            <a:normAutofit/>
          </a:bodyPr>
          <a:lstStyle/>
          <a:p>
            <a:r>
              <a:rPr lang="en-IE" sz="2800" b="1"/>
              <a:t>Proposed Grid</a:t>
            </a:r>
            <a:br>
              <a:rPr lang="en-IE" sz="2800" b="1"/>
            </a:br>
            <a:r>
              <a:rPr lang="en-IE" sz="2800" b="1"/>
              <a:t>Connection Route – Option 2</a:t>
            </a:r>
            <a:endParaRPr lang="en-IE" sz="2800"/>
          </a:p>
        </p:txBody>
      </p:sp>
      <p:sp>
        <p:nvSpPr>
          <p:cNvPr id="4" name="Text Placeholder 3">
            <a:extLst>
              <a:ext uri="{FF2B5EF4-FFF2-40B4-BE49-F238E27FC236}">
                <a16:creationId xmlns:a16="http://schemas.microsoft.com/office/drawing/2014/main" id="{F10C3428-48D9-A4ED-F0E9-7E5B345132C8}"/>
              </a:ext>
            </a:extLst>
          </p:cNvPr>
          <p:cNvSpPr>
            <a:spLocks noGrp="1"/>
          </p:cNvSpPr>
          <p:nvPr>
            <p:ph type="body" sz="quarter" idx="13"/>
          </p:nvPr>
        </p:nvSpPr>
        <p:spPr>
          <a:xfrm>
            <a:off x="608012" y="1981200"/>
            <a:ext cx="3581400" cy="2590800"/>
          </a:xfrm>
        </p:spPr>
        <p:txBody>
          <a:bodyPr>
            <a:normAutofit/>
          </a:bodyPr>
          <a:lstStyle/>
          <a:p>
            <a:pPr marL="263525" indent="-250825" algn="just"/>
            <a:r>
              <a:rPr lang="en-IE" sz="1100"/>
              <a:t>Grid Connection Route Option 2 comprises a </a:t>
            </a:r>
            <a:r>
              <a:rPr lang="en-IE" sz="1100" b="1"/>
              <a:t>hybrid option</a:t>
            </a:r>
            <a:r>
              <a:rPr lang="en-IE" sz="1100"/>
              <a:t> which is part in-road and part off-road.</a:t>
            </a:r>
          </a:p>
          <a:p>
            <a:pPr marL="263525" indent="-250825" algn="just"/>
            <a:endParaRPr lang="en-IE" sz="1100"/>
          </a:p>
          <a:p>
            <a:pPr marL="263525" indent="-250825" algn="just"/>
            <a:r>
              <a:rPr lang="en-IE" sz="1100"/>
              <a:t>The applicant is currently in discussions with landowners for this part off-road option.</a:t>
            </a:r>
          </a:p>
          <a:p>
            <a:pPr marL="263525" indent="-250825" algn="just"/>
            <a:endParaRPr lang="en-IE" sz="1100"/>
          </a:p>
          <a:p>
            <a:pPr marL="263525" indent="-250825" algn="just"/>
            <a:r>
              <a:rPr lang="en-IE" sz="1100"/>
              <a:t>Seeking to reduce the quantum of works within the public road.</a:t>
            </a:r>
          </a:p>
          <a:p>
            <a:pPr marL="12700" indent="0" algn="just">
              <a:buNone/>
            </a:pPr>
            <a:endParaRPr lang="en-IE" sz="1100"/>
          </a:p>
          <a:p>
            <a:pPr marL="263525" indent="-250825" algn="just"/>
            <a:r>
              <a:rPr lang="en-IE" sz="1100"/>
              <a:t>The proposed Grid Connection Route crossing of the Slaney River Valley SAC will be undertaken by HDD sufficiently setback from the riparian zone. </a:t>
            </a:r>
          </a:p>
          <a:p>
            <a:pPr marL="12700" indent="0">
              <a:buNone/>
            </a:pPr>
            <a:endParaRPr lang="en-IE" sz="1200"/>
          </a:p>
          <a:p>
            <a:pPr marL="12700" indent="0">
              <a:buNone/>
            </a:pPr>
            <a:endParaRPr lang="en-IE" sz="1200"/>
          </a:p>
        </p:txBody>
      </p:sp>
      <p:pic>
        <p:nvPicPr>
          <p:cNvPr id="6" name="Picture 5">
            <a:extLst>
              <a:ext uri="{FF2B5EF4-FFF2-40B4-BE49-F238E27FC236}">
                <a16:creationId xmlns:a16="http://schemas.microsoft.com/office/drawing/2014/main" id="{93ECADD3-9C62-C51A-C67C-311708B8BC8A}"/>
              </a:ext>
            </a:extLst>
          </p:cNvPr>
          <p:cNvPicPr>
            <a:picLocks noChangeAspect="1"/>
          </p:cNvPicPr>
          <p:nvPr/>
        </p:nvPicPr>
        <p:blipFill>
          <a:blip r:embed="rId3"/>
          <a:stretch>
            <a:fillRect/>
          </a:stretch>
        </p:blipFill>
        <p:spPr>
          <a:xfrm>
            <a:off x="4370266" y="190500"/>
            <a:ext cx="7818558" cy="6487413"/>
          </a:xfrm>
          <a:prstGeom prst="rect">
            <a:avLst/>
          </a:prstGeom>
        </p:spPr>
      </p:pic>
      <p:sp>
        <p:nvSpPr>
          <p:cNvPr id="7" name="Rectangle 6">
            <a:extLst>
              <a:ext uri="{FF2B5EF4-FFF2-40B4-BE49-F238E27FC236}">
                <a16:creationId xmlns:a16="http://schemas.microsoft.com/office/drawing/2014/main" id="{45757DD5-8424-06B2-F4C9-070186EF8F7B}"/>
              </a:ext>
            </a:extLst>
          </p:cNvPr>
          <p:cNvSpPr/>
          <p:nvPr/>
        </p:nvSpPr>
        <p:spPr>
          <a:xfrm>
            <a:off x="7542212" y="4114800"/>
            <a:ext cx="2590800" cy="2134869"/>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95777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60979-4F85-F919-074F-79C7D0735D6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563347-82BA-1563-6CA4-851455798C0B}"/>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7</a:t>
            </a:fld>
            <a:endParaRPr lang="en-US"/>
          </a:p>
        </p:txBody>
      </p:sp>
      <p:sp>
        <p:nvSpPr>
          <p:cNvPr id="6" name="Title 5">
            <a:extLst>
              <a:ext uri="{FF2B5EF4-FFF2-40B4-BE49-F238E27FC236}">
                <a16:creationId xmlns:a16="http://schemas.microsoft.com/office/drawing/2014/main" id="{088DA538-B0CC-5C53-93C4-B5987B765CAF}"/>
              </a:ext>
            </a:extLst>
          </p:cNvPr>
          <p:cNvSpPr>
            <a:spLocks noGrp="1"/>
          </p:cNvSpPr>
          <p:nvPr>
            <p:ph type="title"/>
          </p:nvPr>
        </p:nvSpPr>
        <p:spPr>
          <a:xfrm>
            <a:off x="379412" y="381000"/>
            <a:ext cx="3810000" cy="1325563"/>
          </a:xfrm>
        </p:spPr>
        <p:txBody>
          <a:bodyPr>
            <a:normAutofit/>
          </a:bodyPr>
          <a:lstStyle/>
          <a:p>
            <a:r>
              <a:rPr lang="en-IE" sz="3200" b="1"/>
              <a:t>Proposed Turbine</a:t>
            </a:r>
            <a:br>
              <a:rPr lang="en-IE" sz="3200" b="1"/>
            </a:br>
            <a:r>
              <a:rPr lang="en-IE" sz="3200" b="1"/>
              <a:t>Delivery Route</a:t>
            </a:r>
          </a:p>
        </p:txBody>
      </p:sp>
      <p:sp>
        <p:nvSpPr>
          <p:cNvPr id="2" name="Text Placeholder 6">
            <a:extLst>
              <a:ext uri="{FF2B5EF4-FFF2-40B4-BE49-F238E27FC236}">
                <a16:creationId xmlns:a16="http://schemas.microsoft.com/office/drawing/2014/main" id="{9A148516-65AC-A2C0-45A6-96EB8B16ADAB}"/>
              </a:ext>
            </a:extLst>
          </p:cNvPr>
          <p:cNvSpPr txBox="1">
            <a:spLocks/>
          </p:cNvSpPr>
          <p:nvPr/>
        </p:nvSpPr>
        <p:spPr>
          <a:xfrm>
            <a:off x="455612" y="1862487"/>
            <a:ext cx="3429000" cy="4766913"/>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9875" indent="-249238" algn="just"/>
            <a:r>
              <a:rPr lang="en-IE" sz="1200"/>
              <a:t>The identified Turbine Delivery Route (TDR) currently being considered from Rosslare Port will travel north along N25, onto the N11, turning right at </a:t>
            </a:r>
            <a:r>
              <a:rPr lang="en-IE" sz="1200" err="1"/>
              <a:t>Scurlocksbush</a:t>
            </a:r>
            <a:r>
              <a:rPr lang="en-IE" sz="1200"/>
              <a:t> Hill onto the M11, continuing along the M11 Enniscorthy Bypass, turning onto R772 towards south of Gorey, before turning left onto the R725 and travelling approx. 2.3km along R725 before entering the blade transition lands. </a:t>
            </a:r>
          </a:p>
          <a:p>
            <a:pPr marL="269875" indent="-249238" algn="just"/>
            <a:endParaRPr lang="en-IE" sz="1200"/>
          </a:p>
          <a:p>
            <a:pPr marL="269875" indent="-249238" algn="just"/>
            <a:r>
              <a:rPr lang="en-IE" sz="1200"/>
              <a:t>Accommodation works will be required along proposed turbine delivery route (TDR) to facilitate turbine component delivery from Rosslare Port to the proposed Blade transition laydown area. These works will be included within any subsequent planning application red line boundary.</a:t>
            </a:r>
          </a:p>
          <a:p>
            <a:pPr marL="269875" indent="-249238" algn="just"/>
            <a:endParaRPr lang="en-IE" sz="1200"/>
          </a:p>
        </p:txBody>
      </p:sp>
      <p:pic>
        <p:nvPicPr>
          <p:cNvPr id="5" name="Picture 4">
            <a:extLst>
              <a:ext uri="{FF2B5EF4-FFF2-40B4-BE49-F238E27FC236}">
                <a16:creationId xmlns:a16="http://schemas.microsoft.com/office/drawing/2014/main" id="{29A5E55F-7F4F-8A7D-9078-C5CD3C077545}"/>
              </a:ext>
            </a:extLst>
          </p:cNvPr>
          <p:cNvPicPr>
            <a:picLocks noChangeAspect="1"/>
          </p:cNvPicPr>
          <p:nvPr/>
        </p:nvPicPr>
        <p:blipFill>
          <a:blip r:embed="rId3"/>
          <a:stretch>
            <a:fillRect/>
          </a:stretch>
        </p:blipFill>
        <p:spPr>
          <a:xfrm>
            <a:off x="4216092" y="126264"/>
            <a:ext cx="7972733" cy="6605471"/>
          </a:xfrm>
          <a:prstGeom prst="rect">
            <a:avLst/>
          </a:prstGeom>
        </p:spPr>
      </p:pic>
    </p:spTree>
    <p:extLst>
      <p:ext uri="{BB962C8B-B14F-4D97-AF65-F5344CB8AC3E}">
        <p14:creationId xmlns:p14="http://schemas.microsoft.com/office/powerpoint/2010/main" val="3187309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8" y="2591018"/>
            <a:ext cx="8606771" cy="2133044"/>
          </a:xfrm>
        </p:spPr>
        <p:txBody>
          <a:bodyPr/>
          <a:lstStyle/>
          <a:p>
            <a:r>
              <a:rPr lang="en-US" sz="3199"/>
              <a:t>Relevant Legislation </a:t>
            </a:r>
            <a:br>
              <a:rPr lang="en-US" sz="3199"/>
            </a:br>
            <a:r>
              <a:rPr lang="en-US" sz="3199"/>
              <a:t>&amp; </a:t>
            </a:r>
            <a:br>
              <a:rPr lang="en-US" sz="3199"/>
            </a:br>
            <a:r>
              <a:rPr lang="en-US" sz="3199"/>
              <a:t>Local Planning policy Context</a:t>
            </a:r>
          </a:p>
        </p:txBody>
      </p:sp>
    </p:spTree>
    <p:extLst>
      <p:ext uri="{BB962C8B-B14F-4D97-AF65-F5344CB8AC3E}">
        <p14:creationId xmlns:p14="http://schemas.microsoft.com/office/powerpoint/2010/main" val="412473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D462-A67A-73FF-8A0D-65781FE7E37C}"/>
              </a:ext>
            </a:extLst>
          </p:cNvPr>
          <p:cNvSpPr>
            <a:spLocks noGrp="1"/>
          </p:cNvSpPr>
          <p:nvPr>
            <p:ph type="title"/>
          </p:nvPr>
        </p:nvSpPr>
        <p:spPr>
          <a:xfrm>
            <a:off x="760411" y="274638"/>
            <a:ext cx="10818973" cy="1143000"/>
          </a:xfrm>
        </p:spPr>
        <p:txBody>
          <a:bodyPr>
            <a:normAutofit/>
          </a:bodyPr>
          <a:lstStyle/>
          <a:p>
            <a:r>
              <a:rPr lang="en-US" sz="3200" b="1"/>
              <a:t>Legislation – 7</a:t>
            </a:r>
            <a:r>
              <a:rPr lang="en-US" sz="3200" b="1" baseline="30000"/>
              <a:t>th</a:t>
            </a:r>
            <a:r>
              <a:rPr lang="en-US" sz="3200" b="1"/>
              <a:t> Schedule</a:t>
            </a:r>
            <a:endParaRPr lang="en-IE" sz="3200" b="1"/>
          </a:p>
        </p:txBody>
      </p:sp>
      <p:sp>
        <p:nvSpPr>
          <p:cNvPr id="7" name="Slide Number Placeholder 6">
            <a:extLst>
              <a:ext uri="{FF2B5EF4-FFF2-40B4-BE49-F238E27FC236}">
                <a16:creationId xmlns:a16="http://schemas.microsoft.com/office/drawing/2014/main" id="{C037668C-57F1-17DC-E1BA-6280085FA1FF}"/>
              </a:ext>
            </a:extLst>
          </p:cNvPr>
          <p:cNvSpPr>
            <a:spLocks noGrp="1"/>
          </p:cNvSpPr>
          <p:nvPr>
            <p:ph type="sldNum" sz="quarter" idx="10"/>
          </p:nvPr>
        </p:nvSpPr>
        <p:spPr/>
        <p:txBody>
          <a:bodyPr/>
          <a:lstStyle/>
          <a:p>
            <a:pPr defTabSz="914126"/>
            <a:fld id="{6E4381AD-38BA-4C4D-BA6D-0BE3F4BFC1CD}" type="slidenum">
              <a:rPr lang="en-US">
                <a:latin typeface="Calibri"/>
              </a:rPr>
              <a:pPr defTabSz="914126"/>
              <a:t>9</a:t>
            </a:fld>
            <a:endParaRPr lang="en-US">
              <a:latin typeface="Calibri"/>
            </a:endParaRPr>
          </a:p>
        </p:txBody>
      </p:sp>
      <p:sp>
        <p:nvSpPr>
          <p:cNvPr id="3" name="TextBox 2">
            <a:extLst>
              <a:ext uri="{FF2B5EF4-FFF2-40B4-BE49-F238E27FC236}">
                <a16:creationId xmlns:a16="http://schemas.microsoft.com/office/drawing/2014/main" id="{9830833C-8A47-D102-D756-989E25FD5EFB}"/>
              </a:ext>
            </a:extLst>
          </p:cNvPr>
          <p:cNvSpPr txBox="1"/>
          <p:nvPr/>
        </p:nvSpPr>
        <p:spPr>
          <a:xfrm>
            <a:off x="0" y="4419600"/>
            <a:ext cx="1905000" cy="2313576"/>
          </a:xfrm>
          <a:prstGeom prst="rect">
            <a:avLst/>
          </a:prstGeom>
          <a:solidFill>
            <a:schemeClr val="bg1"/>
          </a:solidFill>
        </p:spPr>
        <p:txBody>
          <a:bodyPr wrap="square" rtlCol="0">
            <a:spAutoFit/>
          </a:bodyPr>
          <a:lstStyle/>
          <a:p>
            <a:endParaRPr lang="en-IE"/>
          </a:p>
        </p:txBody>
      </p:sp>
      <p:sp>
        <p:nvSpPr>
          <p:cNvPr id="8" name="Picture Placeholder 6">
            <a:extLst>
              <a:ext uri="{FF2B5EF4-FFF2-40B4-BE49-F238E27FC236}">
                <a16:creationId xmlns:a16="http://schemas.microsoft.com/office/drawing/2014/main" id="{55A34993-3E9B-4BD4-F1B4-0058FDB6B6A6}"/>
              </a:ext>
            </a:extLst>
          </p:cNvPr>
          <p:cNvSpPr txBox="1">
            <a:spLocks/>
          </p:cNvSpPr>
          <p:nvPr/>
        </p:nvSpPr>
        <p:spPr>
          <a:xfrm>
            <a:off x="760411" y="1600675"/>
            <a:ext cx="10969943" cy="441912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1799" b="1">
                <a:solidFill>
                  <a:srgbClr val="000000"/>
                </a:solidFill>
                <a:latin typeface="Calibri" panose="020F0502020204030204" pitchFamily="34" charset="0"/>
              </a:rPr>
              <a:t>Under Section 37B of the Planning and Development Act 2000 (as amended), a proposed development must firstly fall within a class specified in the Seventh Schedule. ‘Energy Infrastructure’ is specified in the Seventh Schedule of the 2006 Act (as amended) which  includes:</a:t>
            </a:r>
          </a:p>
          <a:p>
            <a:pPr marL="0" indent="0">
              <a:buNone/>
            </a:pPr>
            <a:endParaRPr lang="en-US" sz="1799">
              <a:solidFill>
                <a:srgbClr val="000000"/>
              </a:solidFill>
              <a:latin typeface="Calibri" panose="020F0502020204030204" pitchFamily="34" charset="0"/>
            </a:endParaRPr>
          </a:p>
          <a:p>
            <a:pPr marL="0" indent="0">
              <a:buNone/>
            </a:pPr>
            <a:r>
              <a:rPr lang="en-US" sz="1799">
                <a:solidFill>
                  <a:srgbClr val="000000"/>
                </a:solidFill>
                <a:latin typeface="Calibri" panose="020F0502020204030204" pitchFamily="34" charset="0"/>
              </a:rPr>
              <a:t>“An installation for the harnessing of wind power for energy production (a wind farm) with more than 25 turbines or having a total output </a:t>
            </a:r>
            <a:r>
              <a:rPr lang="en-US" sz="1799" b="1" u="sng">
                <a:solidFill>
                  <a:srgbClr val="000000"/>
                </a:solidFill>
                <a:latin typeface="Calibri" panose="020F0502020204030204" pitchFamily="34" charset="0"/>
              </a:rPr>
              <a:t>greater than 50 megawatts</a:t>
            </a:r>
            <a:r>
              <a:rPr lang="en-US" sz="1799">
                <a:solidFill>
                  <a:srgbClr val="000000"/>
                </a:solidFill>
                <a:latin typeface="Calibri" panose="020F0502020204030204" pitchFamily="34" charset="0"/>
              </a:rPr>
              <a:t>.”</a:t>
            </a:r>
            <a:endParaRPr lang="en-IE" sz="1799">
              <a:latin typeface="Calibri"/>
            </a:endParaRPr>
          </a:p>
          <a:p>
            <a:pPr marL="0" indent="0">
              <a:buNone/>
            </a:pPr>
            <a:endParaRPr lang="en-IE" sz="1999">
              <a:latin typeface="Calibri"/>
            </a:endParaRPr>
          </a:p>
          <a:p>
            <a:pPr marL="269875" indent="-269875"/>
            <a:r>
              <a:rPr lang="en-IE" sz="1600">
                <a:latin typeface="Calibri"/>
              </a:rPr>
              <a:t>The</a:t>
            </a:r>
            <a:r>
              <a:rPr lang="en-IE" sz="1600"/>
              <a:t> Proposed Development falls within the scope of Section 1 of the Seventh Schedule of the Strategic Infrastructure Act, 2006 (as amended), with the Proposed Development expected to provide an output of up to 57.6MW.</a:t>
            </a:r>
          </a:p>
          <a:p>
            <a:pPr marL="0" indent="0">
              <a:buNone/>
            </a:pPr>
            <a:endParaRPr lang="en-IE" sz="1700"/>
          </a:p>
          <a:p>
            <a:pPr marL="269875" indent="-269875"/>
            <a:r>
              <a:rPr lang="en-IE" sz="1600"/>
              <a:t>It is important to flag at this stage that the applicant is</a:t>
            </a:r>
            <a:r>
              <a:rPr lang="en-GB" sz="1600"/>
              <a:t> currently </a:t>
            </a:r>
            <a:r>
              <a:rPr lang="en-IE" sz="1600"/>
              <a:t>assessing </a:t>
            </a:r>
            <a:r>
              <a:rPr lang="en-GB" sz="1600"/>
              <a:t>a total of 4 no. turbine model types and </a:t>
            </a:r>
            <a:r>
              <a:rPr lang="en-IE" sz="1600"/>
              <a:t>intend to submit a separate </a:t>
            </a:r>
            <a:r>
              <a:rPr lang="en-IE" sz="1600" b="1"/>
              <a:t>Design Flex </a:t>
            </a:r>
            <a:r>
              <a:rPr lang="en-IE" sz="1600"/>
              <a:t>Pre-Application Request following the initial SID Pre-Application Meeting with ACP.</a:t>
            </a:r>
          </a:p>
          <a:p>
            <a:pPr marL="166688" indent="-166688"/>
            <a:endParaRPr lang="en-IE" sz="1799">
              <a:latin typeface="Calibri"/>
            </a:endParaRPr>
          </a:p>
        </p:txBody>
      </p:sp>
    </p:spTree>
    <p:extLst>
      <p:ext uri="{BB962C8B-B14F-4D97-AF65-F5344CB8AC3E}">
        <p14:creationId xmlns:p14="http://schemas.microsoft.com/office/powerpoint/2010/main" val="150604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604A5-70E6-A79E-6E62-6CBCA7E7362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913C75-7AF1-906A-8C92-E00D48D473E7}"/>
              </a:ext>
            </a:extLst>
          </p:cNvPr>
          <p:cNvSpPr>
            <a:spLocks noGrp="1"/>
          </p:cNvSpPr>
          <p:nvPr>
            <p:ph type="sldNum" sz="quarter" idx="10"/>
          </p:nvPr>
        </p:nvSpPr>
        <p:spPr/>
        <p:txBody>
          <a:bodyPr/>
          <a:lstStyle/>
          <a:p>
            <a:fld id="{6E4381AD-38BA-4C4D-BA6D-0BE3F4BFC1CD}" type="slidenum">
              <a:rPr lang="en-US" smtClean="0"/>
              <a:pPr/>
              <a:t>10</a:t>
            </a:fld>
            <a:endParaRPr lang="en-US"/>
          </a:p>
        </p:txBody>
      </p:sp>
      <p:sp>
        <p:nvSpPr>
          <p:cNvPr id="4" name="TextBox 3">
            <a:extLst>
              <a:ext uri="{FF2B5EF4-FFF2-40B4-BE49-F238E27FC236}">
                <a16:creationId xmlns:a16="http://schemas.microsoft.com/office/drawing/2014/main" id="{03926A98-27A6-BBB1-D5F6-E528090624EE}"/>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a:p>
        </p:txBody>
      </p:sp>
      <p:sp>
        <p:nvSpPr>
          <p:cNvPr id="3" name="TextBox 2">
            <a:extLst>
              <a:ext uri="{FF2B5EF4-FFF2-40B4-BE49-F238E27FC236}">
                <a16:creationId xmlns:a16="http://schemas.microsoft.com/office/drawing/2014/main" id="{FFC3B24D-9772-8D04-3859-61566B33A5CF}"/>
              </a:ext>
            </a:extLst>
          </p:cNvPr>
          <p:cNvSpPr txBox="1"/>
          <p:nvPr/>
        </p:nvSpPr>
        <p:spPr>
          <a:xfrm>
            <a:off x="622736" y="381000"/>
            <a:ext cx="8305800" cy="6586418"/>
          </a:xfrm>
          <a:prstGeom prst="rect">
            <a:avLst/>
          </a:prstGeom>
          <a:noFill/>
        </p:spPr>
        <p:txBody>
          <a:bodyPr wrap="square" rtlCol="0">
            <a:spAutoFit/>
          </a:bodyPr>
          <a:lstStyle/>
          <a:p>
            <a:pPr algn="just"/>
            <a:r>
              <a:rPr lang="en-IE" sz="3200" b="1">
                <a:solidFill>
                  <a:srgbClr val="154767"/>
                </a:solidFill>
              </a:rPr>
              <a:t>Key National Policy</a:t>
            </a:r>
          </a:p>
          <a:p>
            <a:pPr algn="just"/>
            <a:endParaRPr lang="en-IE" sz="1400">
              <a:solidFill>
                <a:schemeClr val="accent1">
                  <a:lumMod val="50000"/>
                </a:schemeClr>
              </a:solidFill>
            </a:endParaRPr>
          </a:p>
          <a:p>
            <a:pPr algn="just"/>
            <a:endParaRPr lang="en-IE" sz="1400">
              <a:solidFill>
                <a:schemeClr val="accent1">
                  <a:lumMod val="50000"/>
                </a:schemeClr>
              </a:solidFill>
            </a:endParaRPr>
          </a:p>
          <a:p>
            <a:pPr marL="285664" indent="-285664">
              <a:buFont typeface="Arial" panose="020B0604020202020204" pitchFamily="34" charset="0"/>
              <a:buChar char="•"/>
            </a:pPr>
            <a:r>
              <a:rPr lang="en-IE" sz="1200">
                <a:solidFill>
                  <a:srgbClr val="134F6C"/>
                </a:solidFill>
              </a:rPr>
              <a:t>The </a:t>
            </a:r>
            <a:r>
              <a:rPr lang="en-IE" sz="1200" b="1">
                <a:solidFill>
                  <a:srgbClr val="134F6C"/>
                </a:solidFill>
              </a:rPr>
              <a:t>Climate Action Plan 2024 </a:t>
            </a:r>
            <a:r>
              <a:rPr lang="en-IE" sz="1200">
                <a:solidFill>
                  <a:srgbClr val="134F6C"/>
                </a:solidFill>
              </a:rPr>
              <a:t>and </a:t>
            </a:r>
            <a:r>
              <a:rPr lang="en-IE" sz="1200" b="1">
                <a:solidFill>
                  <a:srgbClr val="134F6C"/>
                </a:solidFill>
              </a:rPr>
              <a:t>Climate Action Plan 2025</a:t>
            </a:r>
            <a:r>
              <a:rPr lang="en-IE" sz="1200">
                <a:solidFill>
                  <a:srgbClr val="134F6C"/>
                </a:solidFill>
              </a:rPr>
              <a:t>, which must be read together, state the following commitments:</a:t>
            </a:r>
          </a:p>
          <a:p>
            <a:pPr marL="742727" lvl="1" indent="-285664">
              <a:buFont typeface="Wingdings" panose="05000000000000000000" pitchFamily="2" charset="2"/>
              <a:buChar char="Ø"/>
            </a:pPr>
            <a:endParaRPr lang="en-IE" sz="1200">
              <a:solidFill>
                <a:srgbClr val="134F6C"/>
              </a:solidFill>
            </a:endParaRPr>
          </a:p>
          <a:p>
            <a:pPr marL="742727" lvl="1" indent="-285664">
              <a:buFont typeface="Wingdings" panose="05000000000000000000" pitchFamily="2" charset="2"/>
              <a:buChar char="Ø"/>
            </a:pPr>
            <a:r>
              <a:rPr lang="en-IE" sz="1200">
                <a:solidFill>
                  <a:srgbClr val="134F6C"/>
                </a:solidFill>
              </a:rPr>
              <a:t>To achieve 80% renewable electricity by 2030;</a:t>
            </a:r>
          </a:p>
          <a:p>
            <a:pPr marL="742727" lvl="1" indent="-285664">
              <a:buFont typeface="Wingdings" panose="05000000000000000000" pitchFamily="2" charset="2"/>
              <a:buChar char="Ø"/>
            </a:pPr>
            <a:r>
              <a:rPr lang="en-IE" sz="1200">
                <a:solidFill>
                  <a:srgbClr val="134F6C"/>
                </a:solidFill>
              </a:rPr>
              <a:t>Deliver 9 GW of onshore wind by 2030;</a:t>
            </a:r>
          </a:p>
          <a:p>
            <a:pPr marL="742727" lvl="1" indent="-285664">
              <a:buFont typeface="Wingdings" panose="05000000000000000000" pitchFamily="2" charset="2"/>
              <a:buChar char="Ø"/>
            </a:pPr>
            <a:r>
              <a:rPr lang="en-IE" sz="1200">
                <a:solidFill>
                  <a:srgbClr val="134F6C"/>
                </a:solidFill>
              </a:rPr>
              <a:t>Hold at least one RESS auction per year;</a:t>
            </a:r>
          </a:p>
          <a:p>
            <a:pPr marL="742727" lvl="1" indent="-285664">
              <a:buFont typeface="Wingdings" panose="05000000000000000000" pitchFamily="2" charset="2"/>
              <a:buChar char="Ø"/>
            </a:pPr>
            <a:r>
              <a:rPr lang="en-IE" sz="1200">
                <a:solidFill>
                  <a:srgbClr val="134F6C"/>
                </a:solidFill>
              </a:rPr>
              <a:t>Prioritising and increase investment in the electricity grid; and</a:t>
            </a:r>
          </a:p>
          <a:p>
            <a:pPr marL="742727" lvl="1" indent="-285664">
              <a:buFont typeface="Wingdings" panose="05000000000000000000" pitchFamily="2" charset="2"/>
              <a:buChar char="Ø"/>
            </a:pPr>
            <a:r>
              <a:rPr lang="en-IE" sz="1200">
                <a:solidFill>
                  <a:srgbClr val="134F6C"/>
                </a:solidFill>
              </a:rPr>
              <a:t>Develop a policy to address repowering and extend the life of existing onshore wind farms</a:t>
            </a:r>
          </a:p>
          <a:p>
            <a:pPr marL="742727" lvl="1" indent="-285664">
              <a:buFont typeface="Wingdings" panose="05000000000000000000" pitchFamily="2" charset="2"/>
              <a:buChar char="Ø"/>
            </a:pPr>
            <a:endParaRPr lang="en-IE" sz="1200">
              <a:solidFill>
                <a:srgbClr val="134F6C"/>
              </a:solidFill>
            </a:endParaRPr>
          </a:p>
          <a:p>
            <a:pPr marL="285664" indent="-285664">
              <a:buFont typeface="Arial" panose="020B0604020202020204" pitchFamily="34" charset="0"/>
              <a:buChar char="•"/>
            </a:pPr>
            <a:endParaRPr lang="en-IE" sz="1200" b="1">
              <a:solidFill>
                <a:srgbClr val="134F6C"/>
              </a:solidFill>
            </a:endParaRPr>
          </a:p>
          <a:p>
            <a:pPr marL="285664" indent="-285664">
              <a:buFont typeface="Arial" panose="020B0604020202020204" pitchFamily="34" charset="0"/>
              <a:buChar char="•"/>
            </a:pPr>
            <a:r>
              <a:rPr lang="en-IE" sz="1200" b="1">
                <a:solidFill>
                  <a:srgbClr val="134F6C"/>
                </a:solidFill>
              </a:rPr>
              <a:t>Project Ireland 2040:</a:t>
            </a:r>
            <a:r>
              <a:rPr lang="en-IE" sz="1200">
                <a:solidFill>
                  <a:srgbClr val="134F6C"/>
                </a:solidFill>
              </a:rPr>
              <a:t> Comprising National Development Plan 2021 – 2030 (NDP), and the National Planning Framework (NPF). </a:t>
            </a:r>
          </a:p>
          <a:p>
            <a:pPr marL="285664" indent="-285664">
              <a:buFont typeface="Arial" panose="020B0604020202020204" pitchFamily="34" charset="0"/>
              <a:buChar char="•"/>
            </a:pPr>
            <a:endParaRPr lang="en-IE" sz="1200">
              <a:solidFill>
                <a:srgbClr val="134F6C"/>
              </a:solidFill>
            </a:endParaRPr>
          </a:p>
          <a:p>
            <a:pPr marL="269875"/>
            <a:r>
              <a:rPr lang="en-IE" sz="1200">
                <a:solidFill>
                  <a:srgbClr val="134F6C"/>
                </a:solidFill>
              </a:rPr>
              <a:t>These policy documents outlined the following key policies: </a:t>
            </a:r>
          </a:p>
          <a:p>
            <a:pPr lvl="1"/>
            <a:endParaRPr lang="en-IE" sz="1200">
              <a:solidFill>
                <a:srgbClr val="134F6C"/>
              </a:solidFill>
            </a:endParaRPr>
          </a:p>
          <a:p>
            <a:pPr marL="742727" lvl="1" indent="-285664">
              <a:buFont typeface="Wingdings" panose="05000000000000000000" pitchFamily="2" charset="2"/>
              <a:buChar char="Ø"/>
            </a:pPr>
            <a:r>
              <a:rPr lang="en-IE" sz="1200" b="1">
                <a:solidFill>
                  <a:srgbClr val="134F6C"/>
                </a:solidFill>
              </a:rPr>
              <a:t>NPO70:</a:t>
            </a:r>
            <a:r>
              <a:rPr lang="en-IE" sz="1200">
                <a:solidFill>
                  <a:srgbClr val="134F6C"/>
                </a:solidFill>
              </a:rPr>
              <a:t> </a:t>
            </a:r>
            <a:r>
              <a:rPr lang="en-IE" sz="1200" i="1">
                <a:solidFill>
                  <a:srgbClr val="134F6C"/>
                </a:solidFill>
              </a:rPr>
              <a:t>“Promote renewable energy use and generation at appropriate locations within the built and national environment to meet national objective towards achieving a climate neutral economy by 2050.”</a:t>
            </a:r>
          </a:p>
          <a:p>
            <a:pPr lvl="1"/>
            <a:r>
              <a:rPr lang="en-IE" sz="1200" i="1">
                <a:solidFill>
                  <a:srgbClr val="134F6C"/>
                </a:solidFill>
              </a:rPr>
              <a:t> </a:t>
            </a:r>
          </a:p>
          <a:p>
            <a:pPr marL="742727" lvl="1" indent="-285664">
              <a:buFont typeface="Wingdings" panose="05000000000000000000" pitchFamily="2" charset="2"/>
              <a:buChar char="Ø"/>
            </a:pPr>
            <a:r>
              <a:rPr lang="en-IE" sz="1200" b="1">
                <a:solidFill>
                  <a:srgbClr val="134F6C"/>
                </a:solidFill>
              </a:rPr>
              <a:t>NPO71:</a:t>
            </a:r>
            <a:r>
              <a:rPr lang="en-IE" sz="1200">
                <a:solidFill>
                  <a:srgbClr val="134F6C"/>
                </a:solidFill>
              </a:rPr>
              <a:t> </a:t>
            </a:r>
            <a:r>
              <a:rPr lang="en-IE" sz="1200" i="1">
                <a:solidFill>
                  <a:srgbClr val="134F6C"/>
                </a:solidFill>
              </a:rPr>
              <a:t>“Support the development and upgrading of the national electricity grid infrastructure, including support the delivery of renewable electricity generating development</a:t>
            </a:r>
            <a:r>
              <a:rPr lang="en-IE" sz="1200">
                <a:solidFill>
                  <a:srgbClr val="134F6C"/>
                </a:solidFill>
              </a:rPr>
              <a:t>.”</a:t>
            </a:r>
          </a:p>
          <a:p>
            <a:pPr marL="742727" lvl="1" indent="-285664">
              <a:buFont typeface="Wingdings" panose="05000000000000000000" pitchFamily="2" charset="2"/>
              <a:buChar char="Ø"/>
            </a:pPr>
            <a:endParaRPr lang="en-IE" sz="1200">
              <a:solidFill>
                <a:srgbClr val="134F6C"/>
              </a:solidFill>
            </a:endParaRPr>
          </a:p>
          <a:p>
            <a:pPr marL="285664" indent="-285664" algn="just">
              <a:buFont typeface="Arial" panose="020B0604020202020204" pitchFamily="34" charset="0"/>
              <a:buChar char="•"/>
            </a:pPr>
            <a:endParaRPr lang="en-IE" sz="1200" b="1">
              <a:solidFill>
                <a:srgbClr val="134F6C"/>
              </a:solidFill>
            </a:endParaRPr>
          </a:p>
          <a:p>
            <a:pPr marL="285664" indent="-285664" algn="just">
              <a:buFont typeface="Arial" panose="020B0604020202020204" pitchFamily="34" charset="0"/>
              <a:buChar char="•"/>
            </a:pPr>
            <a:r>
              <a:rPr lang="en-IE" sz="1200" b="1">
                <a:solidFill>
                  <a:srgbClr val="134F6C"/>
                </a:solidFill>
              </a:rPr>
              <a:t>Renewable Energy Directive (RED) III: </a:t>
            </a:r>
            <a:r>
              <a:rPr lang="en-IE" sz="1200">
                <a:solidFill>
                  <a:srgbClr val="134F6C"/>
                </a:solidFill>
              </a:rPr>
              <a:t>The recent transposition of the REDIII Directive into Irish Legislation has introduced statutory timelines on decision making in respect of renewable energy developments. This highlights the governments continued commitment to delivering further renewable energy development, achieving the statutory targets outlined above, and actively fighting against climate change. </a:t>
            </a:r>
          </a:p>
          <a:p>
            <a:pPr marL="285664" indent="-285664" algn="just">
              <a:buFont typeface="Arial" panose="020B0604020202020204" pitchFamily="34" charset="0"/>
              <a:buChar char="•"/>
            </a:pPr>
            <a:endParaRPr lang="en-IE" sz="1200">
              <a:solidFill>
                <a:srgbClr val="134F6C"/>
              </a:solidFill>
            </a:endParaRPr>
          </a:p>
          <a:p>
            <a:pPr marL="285664" indent="-285664" algn="just">
              <a:buFont typeface="Arial" panose="020B0604020202020204" pitchFamily="34" charset="0"/>
              <a:buChar char="•"/>
            </a:pPr>
            <a:r>
              <a:rPr lang="en-IE" sz="1200">
                <a:solidFill>
                  <a:srgbClr val="134F6C"/>
                </a:solidFill>
              </a:rPr>
              <a:t>In summary, the Proposed Development represents a strengthening of the national transmission network to facilitate renewable energy that will materially contribute to national energy targets and assist in the achievement of objectives of the National Planning Framework and the RSES.</a:t>
            </a:r>
          </a:p>
          <a:p>
            <a:pPr marL="285664" indent="-285664" algn="just">
              <a:buFont typeface="Arial" panose="020B0604020202020204" pitchFamily="34" charset="0"/>
              <a:buChar char="•"/>
            </a:pPr>
            <a:endParaRPr lang="en-IE" sz="1200">
              <a:solidFill>
                <a:srgbClr val="134F6C"/>
              </a:solidFill>
            </a:endParaRPr>
          </a:p>
          <a:p>
            <a:pPr lvl="1"/>
            <a:endParaRPr lang="en-IE" sz="1400"/>
          </a:p>
        </p:txBody>
      </p:sp>
      <p:pic>
        <p:nvPicPr>
          <p:cNvPr id="6" name="Picture 5">
            <a:extLst>
              <a:ext uri="{FF2B5EF4-FFF2-40B4-BE49-F238E27FC236}">
                <a16:creationId xmlns:a16="http://schemas.microsoft.com/office/drawing/2014/main" id="{8959485A-4ECE-8FAC-04F6-BD66CA7F5449}"/>
              </a:ext>
            </a:extLst>
          </p:cNvPr>
          <p:cNvPicPr>
            <a:picLocks noChangeAspect="1"/>
          </p:cNvPicPr>
          <p:nvPr/>
        </p:nvPicPr>
        <p:blipFill>
          <a:blip r:embed="rId2"/>
          <a:stretch>
            <a:fillRect/>
          </a:stretch>
        </p:blipFill>
        <p:spPr>
          <a:xfrm>
            <a:off x="9812628" y="3549552"/>
            <a:ext cx="2224124" cy="3178964"/>
          </a:xfrm>
          <a:prstGeom prst="rect">
            <a:avLst/>
          </a:prstGeom>
        </p:spPr>
      </p:pic>
      <p:pic>
        <p:nvPicPr>
          <p:cNvPr id="8" name="Picture 7">
            <a:extLst>
              <a:ext uri="{FF2B5EF4-FFF2-40B4-BE49-F238E27FC236}">
                <a16:creationId xmlns:a16="http://schemas.microsoft.com/office/drawing/2014/main" id="{CAD3C285-B77C-189B-43BF-6F5BF0B96F00}"/>
              </a:ext>
            </a:extLst>
          </p:cNvPr>
          <p:cNvPicPr>
            <a:picLocks noChangeAspect="1"/>
          </p:cNvPicPr>
          <p:nvPr/>
        </p:nvPicPr>
        <p:blipFill>
          <a:blip r:embed="rId3"/>
          <a:stretch>
            <a:fillRect/>
          </a:stretch>
        </p:blipFill>
        <p:spPr>
          <a:xfrm>
            <a:off x="9828212" y="151239"/>
            <a:ext cx="2224124" cy="3157210"/>
          </a:xfrm>
          <a:prstGeom prst="rect">
            <a:avLst/>
          </a:prstGeom>
        </p:spPr>
      </p:pic>
    </p:spTree>
    <p:extLst>
      <p:ext uri="{BB962C8B-B14F-4D97-AF65-F5344CB8AC3E}">
        <p14:creationId xmlns:p14="http://schemas.microsoft.com/office/powerpoint/2010/main" val="2014960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677A2-2A68-5A16-332A-130750527FA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26A370-63C4-9AA2-92EF-28E2AB45EC40}"/>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11</a:t>
            </a:fld>
            <a:endParaRPr lang="en-US"/>
          </a:p>
        </p:txBody>
      </p:sp>
      <p:sp>
        <p:nvSpPr>
          <p:cNvPr id="6" name="Title 5">
            <a:extLst>
              <a:ext uri="{FF2B5EF4-FFF2-40B4-BE49-F238E27FC236}">
                <a16:creationId xmlns:a16="http://schemas.microsoft.com/office/drawing/2014/main" id="{9B589E74-5984-C541-1D07-BB9736A92CF2}"/>
              </a:ext>
            </a:extLst>
          </p:cNvPr>
          <p:cNvSpPr>
            <a:spLocks noGrp="1"/>
          </p:cNvSpPr>
          <p:nvPr>
            <p:ph type="title"/>
          </p:nvPr>
        </p:nvSpPr>
        <p:spPr>
          <a:xfrm>
            <a:off x="838200" y="365125"/>
            <a:ext cx="10512425" cy="1082675"/>
          </a:xfrm>
        </p:spPr>
        <p:txBody>
          <a:bodyPr>
            <a:normAutofit/>
          </a:bodyPr>
          <a:lstStyle/>
          <a:p>
            <a:r>
              <a:rPr lang="en-IE" sz="3200" b="1"/>
              <a:t>Renewable Energy Directive III (RED III) – Formal EIA Scoping</a:t>
            </a:r>
          </a:p>
        </p:txBody>
      </p:sp>
      <p:sp>
        <p:nvSpPr>
          <p:cNvPr id="7" name="Text Placeholder 6">
            <a:extLst>
              <a:ext uri="{FF2B5EF4-FFF2-40B4-BE49-F238E27FC236}">
                <a16:creationId xmlns:a16="http://schemas.microsoft.com/office/drawing/2014/main" id="{885A4E67-A139-8175-2DCD-FFF73BA206AE}"/>
              </a:ext>
            </a:extLst>
          </p:cNvPr>
          <p:cNvSpPr>
            <a:spLocks noGrp="1"/>
          </p:cNvSpPr>
          <p:nvPr>
            <p:ph type="body" sz="quarter" idx="13"/>
          </p:nvPr>
        </p:nvSpPr>
        <p:spPr>
          <a:xfrm>
            <a:off x="531811" y="1600200"/>
            <a:ext cx="10896601" cy="5029200"/>
          </a:xfrm>
          <a:solidFill>
            <a:schemeClr val="bg1"/>
          </a:solidFill>
        </p:spPr>
        <p:txBody>
          <a:bodyPr>
            <a:normAutofit lnSpcReduction="10000"/>
          </a:bodyPr>
          <a:lstStyle/>
          <a:p>
            <a:pPr marL="715963" indent="-268288" algn="just"/>
            <a:r>
              <a:rPr lang="en-US" sz="1400"/>
              <a:t>Regulations 6, 12, 14 and 18 of S.I. 274 of 2025, made amendments to the EIA scoping provisions of the 2000 Act in order to transpose article 16b(2) of RED III, which requires that EIA scoping is mandatory for renewable energy projects that fall within the provisions of article 16b of the Directive. Mandatory Scoping is </a:t>
            </a:r>
            <a:r>
              <a:rPr lang="en-US" sz="1400" b="1"/>
              <a:t>required from 1</a:t>
            </a:r>
            <a:r>
              <a:rPr lang="en-US" sz="1400" b="1" baseline="30000"/>
              <a:t>st</a:t>
            </a:r>
            <a:r>
              <a:rPr lang="en-US" sz="1400" b="1"/>
              <a:t> May 2026</a:t>
            </a:r>
            <a:r>
              <a:rPr lang="en-US" sz="1400"/>
              <a:t>.</a:t>
            </a:r>
          </a:p>
          <a:p>
            <a:pPr marL="715963" indent="-268288" algn="just"/>
            <a:endParaRPr lang="en-US" sz="1400"/>
          </a:p>
          <a:p>
            <a:pPr marL="715963" indent="-268288"/>
            <a:r>
              <a:rPr lang="en-US" sz="1400"/>
              <a:t>Subject to Environmental Impact Assessment:</a:t>
            </a:r>
            <a:endParaRPr lang="en-US" sz="1400">
              <a:highlight>
                <a:srgbClr val="FFFF00"/>
              </a:highlight>
            </a:endParaRPr>
          </a:p>
          <a:p>
            <a:pPr lvl="1"/>
            <a:endParaRPr lang="en-US" sz="1400"/>
          </a:p>
          <a:p>
            <a:pPr marL="1341438" lvl="1">
              <a:buFont typeface="Wingdings" panose="05000000000000000000" pitchFamily="2" charset="2"/>
              <a:buChar char="q"/>
            </a:pPr>
            <a:r>
              <a:rPr lang="en-US" sz="1400"/>
              <a:t>Population and Human Health</a:t>
            </a:r>
          </a:p>
          <a:p>
            <a:pPr marL="1341438" lvl="1">
              <a:buFont typeface="Wingdings" panose="05000000000000000000" pitchFamily="2" charset="2"/>
              <a:buChar char="q"/>
            </a:pPr>
            <a:r>
              <a:rPr lang="en-US" sz="1400"/>
              <a:t>Land, soils and Geology</a:t>
            </a:r>
          </a:p>
          <a:p>
            <a:pPr marL="1341438" lvl="1">
              <a:buFont typeface="Wingdings" panose="05000000000000000000" pitchFamily="2" charset="2"/>
              <a:buChar char="q"/>
            </a:pPr>
            <a:r>
              <a:rPr lang="en-US" sz="1400"/>
              <a:t>Hydrology and Water Quality</a:t>
            </a:r>
          </a:p>
          <a:p>
            <a:pPr marL="1341438" lvl="1">
              <a:buFont typeface="Wingdings" panose="05000000000000000000" pitchFamily="2" charset="2"/>
              <a:buChar char="q"/>
            </a:pPr>
            <a:r>
              <a:rPr lang="en-US" sz="1400"/>
              <a:t>Biodiversity</a:t>
            </a:r>
          </a:p>
          <a:p>
            <a:pPr marL="1341438" lvl="1">
              <a:buFont typeface="Wingdings" panose="05000000000000000000" pitchFamily="2" charset="2"/>
              <a:buChar char="q"/>
            </a:pPr>
            <a:r>
              <a:rPr lang="en-US" sz="1400"/>
              <a:t>Ornithology </a:t>
            </a:r>
          </a:p>
          <a:p>
            <a:pPr marL="1341438" lvl="1">
              <a:buFont typeface="Wingdings" panose="05000000000000000000" pitchFamily="2" charset="2"/>
              <a:buChar char="q"/>
            </a:pPr>
            <a:r>
              <a:rPr lang="en-US" sz="1400"/>
              <a:t>Traffic and Transportation</a:t>
            </a:r>
          </a:p>
          <a:p>
            <a:pPr marL="1341438" lvl="1">
              <a:buFont typeface="Wingdings" panose="05000000000000000000" pitchFamily="2" charset="2"/>
              <a:buChar char="q"/>
            </a:pPr>
            <a:r>
              <a:rPr lang="en-US" sz="1400"/>
              <a:t>Noise and Vibration</a:t>
            </a:r>
          </a:p>
          <a:p>
            <a:pPr marL="1341438" lvl="1">
              <a:buFont typeface="Wingdings" panose="05000000000000000000" pitchFamily="2" charset="2"/>
              <a:buChar char="q"/>
            </a:pPr>
            <a:r>
              <a:rPr lang="en-US" sz="1400"/>
              <a:t>Shadow Flicker</a:t>
            </a:r>
          </a:p>
          <a:p>
            <a:pPr marL="1341438" lvl="1">
              <a:buFont typeface="Wingdings" panose="05000000000000000000" pitchFamily="2" charset="2"/>
              <a:buChar char="q"/>
            </a:pPr>
            <a:r>
              <a:rPr lang="en-US" sz="1400"/>
              <a:t>Landscape and Visual</a:t>
            </a:r>
          </a:p>
          <a:p>
            <a:pPr marL="1341438" lvl="1">
              <a:buFont typeface="Wingdings" panose="05000000000000000000" pitchFamily="2" charset="2"/>
              <a:buChar char="q"/>
            </a:pPr>
            <a:r>
              <a:rPr lang="en-US" sz="1400"/>
              <a:t>Archaeology, Architectural and Cultural Heritage</a:t>
            </a:r>
          </a:p>
          <a:p>
            <a:pPr marL="1341438" lvl="1">
              <a:buFont typeface="Wingdings" panose="05000000000000000000" pitchFamily="2" charset="2"/>
              <a:buChar char="q"/>
            </a:pPr>
            <a:r>
              <a:rPr lang="en-US" sz="1400"/>
              <a:t>Air Quality and Climate</a:t>
            </a:r>
          </a:p>
          <a:p>
            <a:pPr marL="1341438" lvl="1">
              <a:buFont typeface="Wingdings" panose="05000000000000000000" pitchFamily="2" charset="2"/>
              <a:buChar char="q"/>
            </a:pPr>
            <a:r>
              <a:rPr lang="en-US" sz="1400"/>
              <a:t>Material Assets, Telecoms and Aviation</a:t>
            </a:r>
          </a:p>
          <a:p>
            <a:pPr marL="461963" indent="0">
              <a:buNone/>
            </a:pPr>
            <a:endParaRPr lang="en-US" sz="1400"/>
          </a:p>
          <a:p>
            <a:pPr marL="715963" indent="-254000"/>
            <a:r>
              <a:rPr lang="en-US" sz="1400"/>
              <a:t>Appropriate Assessment (AA) Screening Report and Natura Impact Statement (NIS) will be submitted as part of any subsequent planning application on these lands.</a:t>
            </a:r>
          </a:p>
          <a:p>
            <a:pPr marL="0" indent="0" algn="just">
              <a:buNone/>
            </a:pPr>
            <a:endParaRPr lang="en-US" sz="2000"/>
          </a:p>
          <a:p>
            <a:pPr marL="0" indent="0">
              <a:buNone/>
            </a:pPr>
            <a:endParaRPr lang="en-US" sz="2000"/>
          </a:p>
          <a:p>
            <a:pPr marL="0" indent="0">
              <a:buNone/>
            </a:pPr>
            <a:endParaRPr lang="en-IE" sz="2000"/>
          </a:p>
          <a:p>
            <a:pPr marL="0" indent="0">
              <a:buNone/>
            </a:pPr>
            <a:endParaRPr lang="en-IE"/>
          </a:p>
        </p:txBody>
      </p:sp>
    </p:spTree>
    <p:extLst>
      <p:ext uri="{BB962C8B-B14F-4D97-AF65-F5344CB8AC3E}">
        <p14:creationId xmlns:p14="http://schemas.microsoft.com/office/powerpoint/2010/main" val="3992021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4C9B-2DFB-5B29-48A7-F0AB0C5E271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7FFD1F-E1BA-786E-1804-3CDC297A87CF}"/>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12</a:t>
            </a:fld>
            <a:endParaRPr lang="en-US"/>
          </a:p>
        </p:txBody>
      </p:sp>
      <p:sp>
        <p:nvSpPr>
          <p:cNvPr id="6" name="Title 5">
            <a:extLst>
              <a:ext uri="{FF2B5EF4-FFF2-40B4-BE49-F238E27FC236}">
                <a16:creationId xmlns:a16="http://schemas.microsoft.com/office/drawing/2014/main" id="{28FD1468-3ED7-890D-FA5E-393079D7A1AB}"/>
              </a:ext>
            </a:extLst>
          </p:cNvPr>
          <p:cNvSpPr>
            <a:spLocks noGrp="1"/>
          </p:cNvSpPr>
          <p:nvPr>
            <p:ph type="title"/>
          </p:nvPr>
        </p:nvSpPr>
        <p:spPr>
          <a:xfrm>
            <a:off x="531812" y="381001"/>
            <a:ext cx="10818812" cy="914399"/>
          </a:xfrm>
        </p:spPr>
        <p:txBody>
          <a:bodyPr>
            <a:normAutofit/>
          </a:bodyPr>
          <a:lstStyle/>
          <a:p>
            <a:r>
              <a:rPr lang="en-IE" sz="3200" b="1"/>
              <a:t>Local Planning Policy</a:t>
            </a:r>
          </a:p>
        </p:txBody>
      </p:sp>
      <p:sp>
        <p:nvSpPr>
          <p:cNvPr id="7" name="Text Placeholder 6">
            <a:extLst>
              <a:ext uri="{FF2B5EF4-FFF2-40B4-BE49-F238E27FC236}">
                <a16:creationId xmlns:a16="http://schemas.microsoft.com/office/drawing/2014/main" id="{93F84DAC-D1C5-9997-BDA8-89DC403ED8F0}"/>
              </a:ext>
            </a:extLst>
          </p:cNvPr>
          <p:cNvSpPr>
            <a:spLocks noGrp="1"/>
          </p:cNvSpPr>
          <p:nvPr>
            <p:ph type="body" sz="quarter" idx="13"/>
          </p:nvPr>
        </p:nvSpPr>
        <p:spPr>
          <a:xfrm>
            <a:off x="685641" y="1447800"/>
            <a:ext cx="5257800" cy="1752600"/>
          </a:xfrm>
        </p:spPr>
        <p:txBody>
          <a:bodyPr>
            <a:noAutofit/>
          </a:bodyPr>
          <a:lstStyle/>
          <a:p>
            <a:pPr marL="161925" indent="-161925" algn="just"/>
            <a:r>
              <a:rPr lang="en-IE" sz="1200"/>
              <a:t>The </a:t>
            </a:r>
            <a:r>
              <a:rPr lang="en-IE" sz="1200" b="1"/>
              <a:t>Wexford </a:t>
            </a:r>
            <a:r>
              <a:rPr lang="en-US" sz="1200" b="1"/>
              <a:t>County Development Plan 2022-2028 (CDP) </a:t>
            </a:r>
            <a:r>
              <a:rPr lang="en-US" sz="1200"/>
              <a:t>came into effect on 25</a:t>
            </a:r>
            <a:r>
              <a:rPr lang="en-US" sz="1200" baseline="30000"/>
              <a:t>th</a:t>
            </a:r>
            <a:r>
              <a:rPr lang="en-US" sz="1200"/>
              <a:t> July 2022.</a:t>
            </a:r>
          </a:p>
          <a:p>
            <a:pPr marL="161925" indent="-161925" algn="just">
              <a:buNone/>
            </a:pPr>
            <a:endParaRPr lang="en-US" sz="1200"/>
          </a:p>
          <a:p>
            <a:pPr marL="161925" indent="-161925" algn="just"/>
            <a:r>
              <a:rPr lang="en-US" sz="1200"/>
              <a:t>The ‘Energy Strategy’ (Volume 10 of the CDP) identifies the site within an area classified as “Not Normally Permissible” for wind development. </a:t>
            </a:r>
            <a:r>
              <a:rPr lang="en-IE" sz="1200"/>
              <a:t>It is important to note that the policy “Not Normally Permissible” for wind energy development does not expressly preclude wind energy in this area, but would generally discourage same. </a:t>
            </a:r>
          </a:p>
        </p:txBody>
      </p:sp>
      <p:pic>
        <p:nvPicPr>
          <p:cNvPr id="2" name="Picture 1" descr="A map of a country&#10;&#10;AI-generated content may be incorrect.">
            <a:extLst>
              <a:ext uri="{FF2B5EF4-FFF2-40B4-BE49-F238E27FC236}">
                <a16:creationId xmlns:a16="http://schemas.microsoft.com/office/drawing/2014/main" id="{58093579-EEF0-7FBD-48DB-82F394C4B7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6074" y="845433"/>
            <a:ext cx="6015355" cy="5369956"/>
          </a:xfrm>
          <a:prstGeom prst="rect">
            <a:avLst/>
          </a:prstGeom>
          <a:noFill/>
          <a:ln w="9525" cmpd="sng">
            <a:solidFill>
              <a:srgbClr val="4472C4"/>
            </a:solidFill>
            <a:miter lim="800000"/>
            <a:headEnd/>
            <a:tailEnd/>
          </a:ln>
          <a:effectLst/>
        </p:spPr>
      </p:pic>
      <p:sp>
        <p:nvSpPr>
          <p:cNvPr id="4" name="Arrow: Right 3">
            <a:extLst>
              <a:ext uri="{FF2B5EF4-FFF2-40B4-BE49-F238E27FC236}">
                <a16:creationId xmlns:a16="http://schemas.microsoft.com/office/drawing/2014/main" id="{DBCB05F8-9609-42FF-DB72-2037B7709C23}"/>
              </a:ext>
            </a:extLst>
          </p:cNvPr>
          <p:cNvSpPr/>
          <p:nvPr/>
        </p:nvSpPr>
        <p:spPr>
          <a:xfrm>
            <a:off x="9980612" y="1916276"/>
            <a:ext cx="831850" cy="51435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1200"/>
              </a:spcAft>
              <a:buNone/>
            </a:pPr>
            <a:r>
              <a:rPr lang="en-IE" sz="1100" b="1">
                <a:solidFill>
                  <a:srgbClr val="FF0000"/>
                </a:solidFill>
                <a:effectLst/>
                <a:ea typeface="Calibri" panose="020F0502020204030204" pitchFamily="34" charset="0"/>
                <a:cs typeface="Calibri" panose="020F0502020204030204" pitchFamily="34" charset="0"/>
              </a:rPr>
              <a:t>SITE</a:t>
            </a:r>
            <a:endParaRPr lang="en-IE" sz="1100" b="1">
              <a:solidFill>
                <a:srgbClr val="FF0000"/>
              </a:solidFill>
              <a:effectLst/>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44885905-F25F-8ABE-B00E-DD6484C1F592}"/>
              </a:ext>
            </a:extLst>
          </p:cNvPr>
          <p:cNvSpPr txBox="1"/>
          <p:nvPr/>
        </p:nvSpPr>
        <p:spPr>
          <a:xfrm>
            <a:off x="6094412" y="6249669"/>
            <a:ext cx="6029710" cy="430887"/>
          </a:xfrm>
          <a:prstGeom prst="rect">
            <a:avLst/>
          </a:prstGeom>
          <a:solidFill>
            <a:schemeClr val="bg1"/>
          </a:solidFill>
        </p:spPr>
        <p:txBody>
          <a:bodyPr wrap="square" rtlCol="0">
            <a:spAutoFit/>
          </a:bodyPr>
          <a:lstStyle/>
          <a:p>
            <a:r>
              <a:rPr lang="en-IE" sz="1100" b="1">
                <a:solidFill>
                  <a:srgbClr val="97D700"/>
                </a:solidFill>
              </a:rPr>
              <a:t>Extract of Map 14 - Wind Energy Strategy Map (Vol 10 - Energy Strategy of the Wexford CDP)</a:t>
            </a:r>
          </a:p>
          <a:p>
            <a:endParaRPr lang="en-IE" sz="1100" b="1">
              <a:solidFill>
                <a:srgbClr val="97D700"/>
              </a:solidFill>
            </a:endParaRPr>
          </a:p>
        </p:txBody>
      </p:sp>
      <p:pic>
        <p:nvPicPr>
          <p:cNvPr id="11" name="Picture 10">
            <a:extLst>
              <a:ext uri="{FF2B5EF4-FFF2-40B4-BE49-F238E27FC236}">
                <a16:creationId xmlns:a16="http://schemas.microsoft.com/office/drawing/2014/main" id="{A583E7C1-4A36-F86E-935B-12BD32AA198C}"/>
              </a:ext>
            </a:extLst>
          </p:cNvPr>
          <p:cNvPicPr>
            <a:picLocks noChangeAspect="1"/>
          </p:cNvPicPr>
          <p:nvPr/>
        </p:nvPicPr>
        <p:blipFill>
          <a:blip r:embed="rId4"/>
          <a:stretch>
            <a:fillRect/>
          </a:stretch>
        </p:blipFill>
        <p:spPr>
          <a:xfrm>
            <a:off x="2663202" y="3507196"/>
            <a:ext cx="3239915" cy="3221915"/>
          </a:xfrm>
          <a:prstGeom prst="rect">
            <a:avLst/>
          </a:prstGeom>
        </p:spPr>
      </p:pic>
      <p:pic>
        <p:nvPicPr>
          <p:cNvPr id="13" name="Picture 12">
            <a:extLst>
              <a:ext uri="{FF2B5EF4-FFF2-40B4-BE49-F238E27FC236}">
                <a16:creationId xmlns:a16="http://schemas.microsoft.com/office/drawing/2014/main" id="{F4B0B966-3A5D-E3B3-1444-0BE4A8AEF2BE}"/>
              </a:ext>
            </a:extLst>
          </p:cNvPr>
          <p:cNvPicPr>
            <a:picLocks noChangeAspect="1"/>
          </p:cNvPicPr>
          <p:nvPr/>
        </p:nvPicPr>
        <p:blipFill>
          <a:blip r:embed="rId5"/>
          <a:stretch>
            <a:fillRect/>
          </a:stretch>
        </p:blipFill>
        <p:spPr>
          <a:xfrm>
            <a:off x="193330" y="3543377"/>
            <a:ext cx="2265278" cy="3221914"/>
          </a:xfrm>
          <a:prstGeom prst="rect">
            <a:avLst/>
          </a:prstGeom>
        </p:spPr>
      </p:pic>
    </p:spTree>
    <p:extLst>
      <p:ext uri="{BB962C8B-B14F-4D97-AF65-F5344CB8AC3E}">
        <p14:creationId xmlns:p14="http://schemas.microsoft.com/office/powerpoint/2010/main" val="2032715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5C99E-7E4E-5D1D-B225-5D3AF522E39A}"/>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1187C334-B989-4F39-0FA3-9211EF950159}"/>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a:p>
        </p:txBody>
      </p:sp>
      <p:sp>
        <p:nvSpPr>
          <p:cNvPr id="3" name="Slide Number Placeholder 2">
            <a:extLst>
              <a:ext uri="{FF2B5EF4-FFF2-40B4-BE49-F238E27FC236}">
                <a16:creationId xmlns:a16="http://schemas.microsoft.com/office/drawing/2014/main" id="{D4B860C9-F96F-0422-6CBF-CAC404794E0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13</a:t>
            </a:fld>
            <a:endParaRPr lang="en-US"/>
          </a:p>
        </p:txBody>
      </p:sp>
      <p:sp>
        <p:nvSpPr>
          <p:cNvPr id="6" name="Title 5">
            <a:extLst>
              <a:ext uri="{FF2B5EF4-FFF2-40B4-BE49-F238E27FC236}">
                <a16:creationId xmlns:a16="http://schemas.microsoft.com/office/drawing/2014/main" id="{BF109C55-6838-3FAE-7000-5D8F26E3FF5F}"/>
              </a:ext>
            </a:extLst>
          </p:cNvPr>
          <p:cNvSpPr>
            <a:spLocks noGrp="1"/>
          </p:cNvSpPr>
          <p:nvPr>
            <p:ph type="title"/>
          </p:nvPr>
        </p:nvSpPr>
        <p:spPr>
          <a:xfrm>
            <a:off x="531812" y="304800"/>
            <a:ext cx="6705600" cy="1071988"/>
          </a:xfrm>
        </p:spPr>
        <p:txBody>
          <a:bodyPr>
            <a:normAutofit/>
          </a:bodyPr>
          <a:lstStyle/>
          <a:p>
            <a:r>
              <a:rPr lang="en-IE" sz="3200" b="1"/>
              <a:t>Local Planning Policy</a:t>
            </a:r>
          </a:p>
        </p:txBody>
      </p:sp>
      <p:sp>
        <p:nvSpPr>
          <p:cNvPr id="7" name="Text Placeholder 6">
            <a:extLst>
              <a:ext uri="{FF2B5EF4-FFF2-40B4-BE49-F238E27FC236}">
                <a16:creationId xmlns:a16="http://schemas.microsoft.com/office/drawing/2014/main" id="{95C05B1F-33F4-26E3-AB47-B1014A5E1A23}"/>
              </a:ext>
            </a:extLst>
          </p:cNvPr>
          <p:cNvSpPr>
            <a:spLocks noGrp="1"/>
          </p:cNvSpPr>
          <p:nvPr>
            <p:ph type="body" sz="quarter" idx="13"/>
          </p:nvPr>
        </p:nvSpPr>
        <p:spPr>
          <a:xfrm>
            <a:off x="687610" y="1578611"/>
            <a:ext cx="7315200" cy="575368"/>
          </a:xfrm>
        </p:spPr>
        <p:txBody>
          <a:bodyPr>
            <a:noAutofit/>
          </a:bodyPr>
          <a:lstStyle/>
          <a:p>
            <a:pPr marL="161925" indent="-161925" algn="just"/>
            <a:r>
              <a:rPr lang="en-IE" sz="1200"/>
              <a:t>A number of Wind Energy development objectives are included at Section 5.6 of Volume 10 (Energy Strategy) of the CDP. The most relevant objectives to this proposal are listed on this slide.</a:t>
            </a:r>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p:txBody>
      </p:sp>
      <p:pic>
        <p:nvPicPr>
          <p:cNvPr id="11" name="Picture 10">
            <a:extLst>
              <a:ext uri="{FF2B5EF4-FFF2-40B4-BE49-F238E27FC236}">
                <a16:creationId xmlns:a16="http://schemas.microsoft.com/office/drawing/2014/main" id="{E310A518-DEE5-BD3C-3B64-168C8E6AD8B1}"/>
              </a:ext>
            </a:extLst>
          </p:cNvPr>
          <p:cNvPicPr>
            <a:picLocks noChangeAspect="1"/>
          </p:cNvPicPr>
          <p:nvPr/>
        </p:nvPicPr>
        <p:blipFill>
          <a:blip r:embed="rId3"/>
          <a:srcRect b="49575"/>
          <a:stretch>
            <a:fillRect/>
          </a:stretch>
        </p:blipFill>
        <p:spPr>
          <a:xfrm>
            <a:off x="940911" y="2526815"/>
            <a:ext cx="2955360" cy="1892785"/>
          </a:xfrm>
          <a:prstGeom prst="rect">
            <a:avLst/>
          </a:prstGeom>
        </p:spPr>
      </p:pic>
      <p:pic>
        <p:nvPicPr>
          <p:cNvPr id="15" name="Picture 14">
            <a:extLst>
              <a:ext uri="{FF2B5EF4-FFF2-40B4-BE49-F238E27FC236}">
                <a16:creationId xmlns:a16="http://schemas.microsoft.com/office/drawing/2014/main" id="{C2BDDBF7-37B7-F99E-AF69-FC620F7E2991}"/>
              </a:ext>
            </a:extLst>
          </p:cNvPr>
          <p:cNvPicPr>
            <a:picLocks noChangeAspect="1"/>
          </p:cNvPicPr>
          <p:nvPr/>
        </p:nvPicPr>
        <p:blipFill>
          <a:blip r:embed="rId4"/>
          <a:srcRect t="-1" b="2054"/>
          <a:stretch>
            <a:fillRect/>
          </a:stretch>
        </p:blipFill>
        <p:spPr>
          <a:xfrm>
            <a:off x="4920128" y="2508871"/>
            <a:ext cx="3082682" cy="2097479"/>
          </a:xfrm>
          <a:prstGeom prst="rect">
            <a:avLst/>
          </a:prstGeom>
        </p:spPr>
      </p:pic>
      <p:pic>
        <p:nvPicPr>
          <p:cNvPr id="16" name="Picture 15">
            <a:extLst>
              <a:ext uri="{FF2B5EF4-FFF2-40B4-BE49-F238E27FC236}">
                <a16:creationId xmlns:a16="http://schemas.microsoft.com/office/drawing/2014/main" id="{B16A5343-52EE-145B-38CE-5CF18C79927C}"/>
              </a:ext>
            </a:extLst>
          </p:cNvPr>
          <p:cNvPicPr>
            <a:picLocks noChangeAspect="1"/>
          </p:cNvPicPr>
          <p:nvPr/>
        </p:nvPicPr>
        <p:blipFill>
          <a:blip r:embed="rId3"/>
          <a:srcRect t="51138"/>
          <a:stretch>
            <a:fillRect/>
          </a:stretch>
        </p:blipFill>
        <p:spPr>
          <a:xfrm>
            <a:off x="993894" y="4594627"/>
            <a:ext cx="3049914" cy="1892786"/>
          </a:xfrm>
          <a:prstGeom prst="rect">
            <a:avLst/>
          </a:prstGeom>
        </p:spPr>
      </p:pic>
      <p:sp>
        <p:nvSpPr>
          <p:cNvPr id="18" name="Rectangle 17">
            <a:extLst>
              <a:ext uri="{FF2B5EF4-FFF2-40B4-BE49-F238E27FC236}">
                <a16:creationId xmlns:a16="http://schemas.microsoft.com/office/drawing/2014/main" id="{0FB79671-0864-ABB6-9983-67727AE8FDF2}"/>
              </a:ext>
            </a:extLst>
          </p:cNvPr>
          <p:cNvSpPr/>
          <p:nvPr/>
        </p:nvSpPr>
        <p:spPr>
          <a:xfrm>
            <a:off x="684212" y="2362200"/>
            <a:ext cx="7696200" cy="4267200"/>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5" name="Picture 4">
            <a:extLst>
              <a:ext uri="{FF2B5EF4-FFF2-40B4-BE49-F238E27FC236}">
                <a16:creationId xmlns:a16="http://schemas.microsoft.com/office/drawing/2014/main" id="{9D423727-F809-BCCD-C1A3-BE30F9844E18}"/>
              </a:ext>
            </a:extLst>
          </p:cNvPr>
          <p:cNvPicPr>
            <a:picLocks noChangeAspect="1"/>
          </p:cNvPicPr>
          <p:nvPr/>
        </p:nvPicPr>
        <p:blipFill>
          <a:blip r:embed="rId5"/>
          <a:stretch>
            <a:fillRect/>
          </a:stretch>
        </p:blipFill>
        <p:spPr>
          <a:xfrm>
            <a:off x="8945998" y="2362200"/>
            <a:ext cx="3021495" cy="4267200"/>
          </a:xfrm>
          <a:prstGeom prst="rect">
            <a:avLst/>
          </a:prstGeom>
        </p:spPr>
      </p:pic>
    </p:spTree>
    <p:extLst>
      <p:ext uri="{BB962C8B-B14F-4D97-AF65-F5344CB8AC3E}">
        <p14:creationId xmlns:p14="http://schemas.microsoft.com/office/powerpoint/2010/main" val="3571885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CE484-3AE1-4230-8E1A-2F5DB61F4516}"/>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5B361E99-142E-8C81-4212-1F9ADC7CCC1F}"/>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a:p>
        </p:txBody>
      </p:sp>
      <p:sp>
        <p:nvSpPr>
          <p:cNvPr id="3" name="Slide Number Placeholder 2">
            <a:extLst>
              <a:ext uri="{FF2B5EF4-FFF2-40B4-BE49-F238E27FC236}">
                <a16:creationId xmlns:a16="http://schemas.microsoft.com/office/drawing/2014/main" id="{1D56BC4B-6957-3BDB-1943-6956B3BDE564}"/>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14</a:t>
            </a:fld>
            <a:endParaRPr lang="en-US"/>
          </a:p>
        </p:txBody>
      </p:sp>
      <p:sp>
        <p:nvSpPr>
          <p:cNvPr id="6" name="Title 5">
            <a:extLst>
              <a:ext uri="{FF2B5EF4-FFF2-40B4-BE49-F238E27FC236}">
                <a16:creationId xmlns:a16="http://schemas.microsoft.com/office/drawing/2014/main" id="{F3CC2A26-8BDF-0C3B-E869-E663FEA9AA3A}"/>
              </a:ext>
            </a:extLst>
          </p:cNvPr>
          <p:cNvSpPr>
            <a:spLocks noGrp="1"/>
          </p:cNvSpPr>
          <p:nvPr>
            <p:ph type="title"/>
          </p:nvPr>
        </p:nvSpPr>
        <p:spPr>
          <a:xfrm>
            <a:off x="684212" y="303940"/>
            <a:ext cx="6553200" cy="1072848"/>
          </a:xfrm>
        </p:spPr>
        <p:txBody>
          <a:bodyPr>
            <a:normAutofit/>
          </a:bodyPr>
          <a:lstStyle/>
          <a:p>
            <a:r>
              <a:rPr lang="en-IE" sz="3200" b="1"/>
              <a:t>Local Planning Policy - Landscape Character Assessment</a:t>
            </a:r>
          </a:p>
        </p:txBody>
      </p:sp>
      <p:sp>
        <p:nvSpPr>
          <p:cNvPr id="7" name="Text Placeholder 6">
            <a:extLst>
              <a:ext uri="{FF2B5EF4-FFF2-40B4-BE49-F238E27FC236}">
                <a16:creationId xmlns:a16="http://schemas.microsoft.com/office/drawing/2014/main" id="{4865D8AE-76DB-7232-7609-52DD3C0AEDB0}"/>
              </a:ext>
            </a:extLst>
          </p:cNvPr>
          <p:cNvSpPr>
            <a:spLocks noGrp="1"/>
          </p:cNvSpPr>
          <p:nvPr>
            <p:ph type="body" sz="quarter" idx="13"/>
          </p:nvPr>
        </p:nvSpPr>
        <p:spPr>
          <a:xfrm>
            <a:off x="836612" y="1616250"/>
            <a:ext cx="5738339" cy="4419600"/>
          </a:xfrm>
        </p:spPr>
        <p:txBody>
          <a:bodyPr>
            <a:noAutofit/>
          </a:bodyPr>
          <a:lstStyle/>
          <a:p>
            <a:pPr marL="180975" indent="-161925"/>
            <a:r>
              <a:rPr lang="en-IE" sz="1100"/>
              <a:t>The landscape classification of the site is an ‘Uplands’ designation which </a:t>
            </a:r>
            <a:r>
              <a:rPr lang="en-GB" sz="1100"/>
              <a:t>is described as;</a:t>
            </a:r>
            <a:endParaRPr lang="en-IE" sz="1100"/>
          </a:p>
          <a:p>
            <a:endParaRPr lang="en-IE" sz="1100"/>
          </a:p>
          <a:p>
            <a:pPr marL="361950" indent="0">
              <a:buNone/>
              <a:tabLst>
                <a:tab pos="4843463" algn="l"/>
                <a:tab pos="5205413" algn="l"/>
              </a:tabLst>
            </a:pPr>
            <a:r>
              <a:rPr lang="en-GB" sz="1100" i="1"/>
              <a:t>“The Uplands is mainly characterised by areas of higher ground, with some variations within, and relates to the north and west of the county. The higher ground has more rainfall, wind and poor drainage with a limited range of vegetation and land use. At the higher reaches, agriculture is generally low intensity with stock rearing, forestry plantations and some areas of transitional vegetation. Afforestation may become a more dominant land use in these areas in the future.</a:t>
            </a:r>
            <a:endParaRPr lang="en-IE" sz="1100"/>
          </a:p>
          <a:p>
            <a:pPr marL="361950" indent="0">
              <a:tabLst>
                <a:tab pos="4843463" algn="l"/>
                <a:tab pos="5205413" algn="l"/>
              </a:tabLst>
            </a:pPr>
            <a:endParaRPr lang="en-IE" sz="1100"/>
          </a:p>
          <a:p>
            <a:pPr marL="361950" indent="0">
              <a:buNone/>
              <a:tabLst>
                <a:tab pos="4843463" algn="l"/>
                <a:tab pos="5205413" algn="l"/>
              </a:tabLst>
            </a:pPr>
            <a:r>
              <a:rPr lang="en-GB" sz="1100" i="1"/>
              <a:t>On lower ground, fields are larger with low hedges and scattered smaller trees. The land is mostly used for stock rearing or mixed agricultural use. Some coniferous forestry, deciduous forestry and transitional woodland on steep slopes can be found within these areas. Recently constructed wind farms have become a feature in this landscape.</a:t>
            </a:r>
            <a:endParaRPr lang="en-IE" sz="1100"/>
          </a:p>
          <a:p>
            <a:pPr marL="361950" indent="0">
              <a:tabLst>
                <a:tab pos="4843463" algn="l"/>
                <a:tab pos="5205413" algn="l"/>
              </a:tabLst>
            </a:pPr>
            <a:endParaRPr lang="en-IE" sz="1100"/>
          </a:p>
          <a:p>
            <a:pPr marL="361950" indent="0">
              <a:buNone/>
              <a:tabLst>
                <a:tab pos="4843463" algn="l"/>
                <a:tab pos="5205413" algn="l"/>
              </a:tabLst>
            </a:pPr>
            <a:r>
              <a:rPr lang="en-GB" sz="1100" i="1"/>
              <a:t>This landscape contains elevated and steeper land, ridges and skylines, which are prominent in the overall landscape, and which are generally more sensitive to development. Whilst having lower population densities than the lowland landscapes, the Upland LCU does accommodate significant living and working populations whose needs must be accommodated.”</a:t>
            </a:r>
            <a:endParaRPr lang="en-IE" sz="1100"/>
          </a:p>
          <a:p>
            <a:pPr marL="19050" indent="0" algn="just">
              <a:buNone/>
            </a:pPr>
            <a:endParaRPr lang="en-IE" sz="1100"/>
          </a:p>
          <a:p>
            <a:pPr marL="19050" indent="0" algn="just">
              <a:buNone/>
            </a:pPr>
            <a:endParaRPr lang="en-IE" sz="1100"/>
          </a:p>
          <a:p>
            <a:pPr marL="180975" indent="-161925" algn="just"/>
            <a:r>
              <a:rPr lang="en-IE" sz="1100"/>
              <a:t>The ‘Uplands’ designation has been assigned a ‘</a:t>
            </a:r>
            <a:r>
              <a:rPr lang="en-IE" sz="1100" u="sng"/>
              <a:t>High’ landscape sensitivity rating </a:t>
            </a:r>
            <a:r>
              <a:rPr lang="en-IE" sz="1100"/>
              <a:t>in the CDP.</a:t>
            </a:r>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a:p>
            <a:pPr marL="161925" indent="-161925" algn="just"/>
            <a:endParaRPr lang="en-IE" sz="1200"/>
          </a:p>
        </p:txBody>
      </p:sp>
      <p:pic>
        <p:nvPicPr>
          <p:cNvPr id="9" name="Picture 8" descr="A table with text on it&#10;&#10;AI-generated content may be incorrect.">
            <a:extLst>
              <a:ext uri="{FF2B5EF4-FFF2-40B4-BE49-F238E27FC236}">
                <a16:creationId xmlns:a16="http://schemas.microsoft.com/office/drawing/2014/main" id="{4B6D98D5-E9AF-21D1-EA5D-93FE79E3D60E}"/>
              </a:ext>
            </a:extLst>
          </p:cNvPr>
          <p:cNvPicPr>
            <a:picLocks noChangeAspect="1"/>
          </p:cNvPicPr>
          <p:nvPr/>
        </p:nvPicPr>
        <p:blipFill rotWithShape="1">
          <a:blip r:embed="rId3"/>
          <a:srcRect l="2257"/>
          <a:stretch/>
        </p:blipFill>
        <p:spPr bwMode="auto">
          <a:xfrm>
            <a:off x="7237412" y="4368156"/>
            <a:ext cx="4920517" cy="2434577"/>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DD72E989-D8CE-2A1B-A9C7-F493B9026F47}"/>
              </a:ext>
            </a:extLst>
          </p:cNvPr>
          <p:cNvPicPr>
            <a:picLocks noChangeAspect="1"/>
          </p:cNvPicPr>
          <p:nvPr/>
        </p:nvPicPr>
        <p:blipFill>
          <a:blip r:embed="rId4"/>
          <a:stretch>
            <a:fillRect/>
          </a:stretch>
        </p:blipFill>
        <p:spPr>
          <a:xfrm>
            <a:off x="7221674" y="55267"/>
            <a:ext cx="4951413" cy="4246025"/>
          </a:xfrm>
          <a:prstGeom prst="rect">
            <a:avLst/>
          </a:prstGeom>
        </p:spPr>
      </p:pic>
    </p:spTree>
    <p:extLst>
      <p:ext uri="{BB962C8B-B14F-4D97-AF65-F5344CB8AC3E}">
        <p14:creationId xmlns:p14="http://schemas.microsoft.com/office/powerpoint/2010/main" val="2847667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4759F-16E7-61A7-D2D5-B23D9ECE2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EAA31-9AA3-1D64-ABED-09DAE3D2EBA3}"/>
              </a:ext>
            </a:extLst>
          </p:cNvPr>
          <p:cNvSpPr>
            <a:spLocks noGrp="1"/>
          </p:cNvSpPr>
          <p:nvPr>
            <p:ph type="title"/>
          </p:nvPr>
        </p:nvSpPr>
        <p:spPr>
          <a:xfrm>
            <a:off x="1588" y="2591018"/>
            <a:ext cx="8606771" cy="2133044"/>
          </a:xfrm>
        </p:spPr>
        <p:txBody>
          <a:bodyPr/>
          <a:lstStyle/>
          <a:p>
            <a:r>
              <a:rPr lang="en-US" sz="3199"/>
              <a:t>SITE CONSTRAINTS</a:t>
            </a:r>
          </a:p>
        </p:txBody>
      </p:sp>
    </p:spTree>
    <p:extLst>
      <p:ext uri="{BB962C8B-B14F-4D97-AF65-F5344CB8AC3E}">
        <p14:creationId xmlns:p14="http://schemas.microsoft.com/office/powerpoint/2010/main" val="2211189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AFD4-509A-BC8A-38A2-7E5B0C8396C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9C4703-CC8D-6AF9-6670-121F35116DBB}"/>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16</a:t>
            </a:fld>
            <a:endParaRPr lang="en-US"/>
          </a:p>
        </p:txBody>
      </p:sp>
      <p:sp>
        <p:nvSpPr>
          <p:cNvPr id="6" name="Title 5">
            <a:extLst>
              <a:ext uri="{FF2B5EF4-FFF2-40B4-BE49-F238E27FC236}">
                <a16:creationId xmlns:a16="http://schemas.microsoft.com/office/drawing/2014/main" id="{8355C65A-31C5-7F02-B17A-A5176E996476}"/>
              </a:ext>
            </a:extLst>
          </p:cNvPr>
          <p:cNvSpPr>
            <a:spLocks noGrp="1"/>
          </p:cNvSpPr>
          <p:nvPr>
            <p:ph type="title"/>
          </p:nvPr>
        </p:nvSpPr>
        <p:spPr>
          <a:xfrm>
            <a:off x="531812" y="365125"/>
            <a:ext cx="4572000" cy="1325563"/>
          </a:xfrm>
        </p:spPr>
        <p:txBody>
          <a:bodyPr>
            <a:normAutofit/>
          </a:bodyPr>
          <a:lstStyle/>
          <a:p>
            <a:r>
              <a:rPr lang="en-IE" sz="3200" b="1"/>
              <a:t>Environmental Designations</a:t>
            </a:r>
          </a:p>
        </p:txBody>
      </p:sp>
      <p:pic>
        <p:nvPicPr>
          <p:cNvPr id="4" name="Picture 3">
            <a:extLst>
              <a:ext uri="{FF2B5EF4-FFF2-40B4-BE49-F238E27FC236}">
                <a16:creationId xmlns:a16="http://schemas.microsoft.com/office/drawing/2014/main" id="{9CA6CBC2-17EA-73A2-5A44-866C0A745F1F}"/>
              </a:ext>
            </a:extLst>
          </p:cNvPr>
          <p:cNvPicPr>
            <a:picLocks noChangeAspect="1"/>
          </p:cNvPicPr>
          <p:nvPr/>
        </p:nvPicPr>
        <p:blipFill>
          <a:blip r:embed="rId3"/>
          <a:stretch>
            <a:fillRect/>
          </a:stretch>
        </p:blipFill>
        <p:spPr>
          <a:xfrm>
            <a:off x="3608629" y="365125"/>
            <a:ext cx="8580195" cy="6122288"/>
          </a:xfrm>
          <a:prstGeom prst="rect">
            <a:avLst/>
          </a:prstGeom>
        </p:spPr>
      </p:pic>
      <p:sp>
        <p:nvSpPr>
          <p:cNvPr id="10" name="TextBox 9">
            <a:extLst>
              <a:ext uri="{FF2B5EF4-FFF2-40B4-BE49-F238E27FC236}">
                <a16:creationId xmlns:a16="http://schemas.microsoft.com/office/drawing/2014/main" id="{CD18132E-1DBC-68B5-5225-5E05216E70EC}"/>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a:p>
        </p:txBody>
      </p:sp>
      <p:sp>
        <p:nvSpPr>
          <p:cNvPr id="7" name="Text Placeholder 6">
            <a:extLst>
              <a:ext uri="{FF2B5EF4-FFF2-40B4-BE49-F238E27FC236}">
                <a16:creationId xmlns:a16="http://schemas.microsoft.com/office/drawing/2014/main" id="{7BC4F839-73A3-7967-D9F7-974E0553AA40}"/>
              </a:ext>
            </a:extLst>
          </p:cNvPr>
          <p:cNvSpPr>
            <a:spLocks noGrp="1"/>
          </p:cNvSpPr>
          <p:nvPr>
            <p:ph type="body" sz="quarter" idx="13"/>
          </p:nvPr>
        </p:nvSpPr>
        <p:spPr>
          <a:xfrm>
            <a:off x="548367" y="1752600"/>
            <a:ext cx="2895600" cy="3429001"/>
          </a:xfrm>
        </p:spPr>
        <p:txBody>
          <a:bodyPr>
            <a:normAutofit/>
          </a:bodyPr>
          <a:lstStyle/>
          <a:p>
            <a:pPr marL="163513" indent="-163513" algn="just"/>
            <a:r>
              <a:rPr lang="en-IE" sz="1100"/>
              <a:t>The Wind Farm site does not fall within any European or National protected areas. The Grid Connection Route will cross the Slaney River Valley SAC.</a:t>
            </a:r>
          </a:p>
          <a:p>
            <a:pPr marL="163513" indent="-163513" algn="just"/>
            <a:endParaRPr lang="en-IE" sz="1100"/>
          </a:p>
          <a:p>
            <a:pPr marL="163513" indent="-163513" algn="just"/>
            <a:r>
              <a:rPr lang="en-IE" sz="1100"/>
              <a:t>Slaney River Valley SAC is located approx. 1.5km to the east of the main wind farm. It has been flagged that a qualifying interest of the SAC is Freshwater Pearl Mussel. </a:t>
            </a:r>
          </a:p>
          <a:p>
            <a:pPr marL="163513" indent="-163513" algn="just"/>
            <a:endParaRPr lang="en-IE" sz="1100"/>
          </a:p>
          <a:p>
            <a:pPr marL="163513" indent="-163513" algn="just"/>
            <a:r>
              <a:rPr lang="en-IE" sz="1100"/>
              <a:t>Site is hydrologically connected to the Slaney River Valley SAC.</a:t>
            </a:r>
          </a:p>
          <a:p>
            <a:pPr marL="163513" indent="-163513" algn="just"/>
            <a:endParaRPr lang="en-IE" sz="1100"/>
          </a:p>
          <a:p>
            <a:pPr marL="163513" indent="-163513" algn="just"/>
            <a:r>
              <a:rPr lang="en-IE" sz="1100"/>
              <a:t>The proposed Grid Connection Route crossing (for both Option 1 &amp; 2) of the Slaney River Valley SAC will be undertaken by HDD sufficiently setback from the riparian zone. </a:t>
            </a:r>
          </a:p>
          <a:p>
            <a:pPr marL="163513" indent="-163513" algn="just"/>
            <a:endParaRPr lang="en-IE" sz="1200"/>
          </a:p>
        </p:txBody>
      </p:sp>
    </p:spTree>
    <p:extLst>
      <p:ext uri="{BB962C8B-B14F-4D97-AF65-F5344CB8AC3E}">
        <p14:creationId xmlns:p14="http://schemas.microsoft.com/office/powerpoint/2010/main" val="3809731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72F8F2-3C36-03A5-55A1-0FA1EBA5BAE0}"/>
              </a:ext>
            </a:extLst>
          </p:cNvPr>
          <p:cNvSpPr>
            <a:spLocks noGrp="1"/>
          </p:cNvSpPr>
          <p:nvPr>
            <p:ph type="sldNum" sz="quarter" idx="12"/>
          </p:nvPr>
        </p:nvSpPr>
        <p:spPr/>
        <p:txBody>
          <a:bodyPr/>
          <a:lstStyle/>
          <a:p>
            <a:fld id="{6E4381AD-38BA-4C4D-BA6D-0BE3F4BFC1CD}" type="slidenum">
              <a:rPr lang="en-US" smtClean="0"/>
              <a:pPr/>
              <a:t>17</a:t>
            </a:fld>
            <a:endParaRPr lang="en-US"/>
          </a:p>
        </p:txBody>
      </p:sp>
      <p:sp>
        <p:nvSpPr>
          <p:cNvPr id="3" name="Title 2">
            <a:extLst>
              <a:ext uri="{FF2B5EF4-FFF2-40B4-BE49-F238E27FC236}">
                <a16:creationId xmlns:a16="http://schemas.microsoft.com/office/drawing/2014/main" id="{3197AC76-8E96-CD9B-02DE-4761CB64A71E}"/>
              </a:ext>
            </a:extLst>
          </p:cNvPr>
          <p:cNvSpPr>
            <a:spLocks noGrp="1"/>
          </p:cNvSpPr>
          <p:nvPr>
            <p:ph type="title"/>
          </p:nvPr>
        </p:nvSpPr>
        <p:spPr>
          <a:xfrm>
            <a:off x="682626" y="304800"/>
            <a:ext cx="10667999" cy="1219200"/>
          </a:xfrm>
        </p:spPr>
        <p:txBody>
          <a:bodyPr>
            <a:normAutofit/>
          </a:bodyPr>
          <a:lstStyle/>
          <a:p>
            <a:r>
              <a:rPr lang="en-IE" sz="3200" b="1"/>
              <a:t>Ecological Survey Overview</a:t>
            </a:r>
            <a:endParaRPr lang="en-US" sz="3200" b="1"/>
          </a:p>
        </p:txBody>
      </p:sp>
      <p:sp>
        <p:nvSpPr>
          <p:cNvPr id="6" name="Text Placeholder 5">
            <a:extLst>
              <a:ext uri="{FF2B5EF4-FFF2-40B4-BE49-F238E27FC236}">
                <a16:creationId xmlns:a16="http://schemas.microsoft.com/office/drawing/2014/main" id="{55D90693-4344-0857-1364-8F154AA524BD}"/>
              </a:ext>
            </a:extLst>
          </p:cNvPr>
          <p:cNvSpPr txBox="1">
            <a:spLocks noGrp="1"/>
          </p:cNvSpPr>
          <p:nvPr>
            <p:ph type="body" sz="quarter" idx="13"/>
          </p:nvPr>
        </p:nvSpPr>
        <p:spPr>
          <a:xfrm>
            <a:off x="2741612" y="2209800"/>
            <a:ext cx="3048000" cy="3747436"/>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None/>
              <a:tabLst/>
              <a:defRPr/>
            </a:pPr>
            <a:r>
              <a:rPr kumimoji="0" lang="en-US" sz="1600" b="0" i="0" u="sng" strike="noStrike" kern="0" cap="none" spc="0" normalizeH="0" baseline="0" noProof="0">
                <a:ln>
                  <a:noFill/>
                </a:ln>
                <a:solidFill>
                  <a:schemeClr val="tx2">
                    <a:lumMod val="90000"/>
                    <a:lumOff val="10000"/>
                  </a:schemeClr>
                </a:solidFill>
                <a:effectLst/>
                <a:uLnTx/>
                <a:uFillTx/>
              </a:rPr>
              <a:t>Surveys: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a:ln>
                  <a:noFill/>
                </a:ln>
                <a:solidFill>
                  <a:schemeClr val="tx2">
                    <a:lumMod val="90000"/>
                    <a:lumOff val="10000"/>
                  </a:schemeClr>
                </a:solidFill>
                <a:effectLst/>
                <a:uLnTx/>
                <a:uFillTx/>
              </a:rPr>
              <a:t>Wintering Birds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a:ln>
                  <a:noFill/>
                </a:ln>
                <a:solidFill>
                  <a:schemeClr val="tx2">
                    <a:lumMod val="90000"/>
                    <a:lumOff val="10000"/>
                  </a:schemeClr>
                </a:solidFill>
                <a:effectLst/>
                <a:uLnTx/>
                <a:uFillTx/>
              </a:rPr>
              <a:t>Breeding Birds</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a:ln>
                  <a:noFill/>
                </a:ln>
                <a:solidFill>
                  <a:schemeClr val="tx2">
                    <a:lumMod val="90000"/>
                    <a:lumOff val="10000"/>
                  </a:schemeClr>
                </a:solidFill>
                <a:effectLst/>
                <a:uLnTx/>
                <a:uFillTx/>
              </a:rPr>
              <a:t>Bat Surveys</a:t>
            </a:r>
          </a:p>
          <a:p>
            <a:pPr marL="542925" lvl="2" indent="-342900">
              <a:lnSpc>
                <a:spcPct val="150000"/>
              </a:lnSpc>
              <a:spcBef>
                <a:spcPts val="0"/>
              </a:spcBef>
              <a:buFont typeface="Wingdings" panose="05000000000000000000" pitchFamily="2" charset="2"/>
              <a:buChar char="ü"/>
              <a:defRPr/>
            </a:pPr>
            <a:r>
              <a:rPr lang="en-US" sz="1600" kern="0">
                <a:solidFill>
                  <a:schemeClr val="tx2">
                    <a:lumMod val="90000"/>
                    <a:lumOff val="10000"/>
                  </a:schemeClr>
                </a:solidFill>
              </a:rPr>
              <a:t>Terrestrial Habitats</a:t>
            </a:r>
            <a:endParaRPr kumimoji="0" lang="en-US" sz="1600" b="0" i="0" u="none" strike="noStrike" kern="0" cap="none" spc="0" normalizeH="0" baseline="0" noProof="0">
              <a:ln>
                <a:noFill/>
              </a:ln>
              <a:solidFill>
                <a:schemeClr val="tx2">
                  <a:lumMod val="90000"/>
                  <a:lumOff val="10000"/>
                </a:schemeClr>
              </a:solidFill>
              <a:effectLst/>
              <a:uLnTx/>
              <a:uFillTx/>
            </a:endParaRPr>
          </a:p>
          <a:p>
            <a:pPr marL="542925" lvl="2" indent="-342900">
              <a:lnSpc>
                <a:spcPct val="150000"/>
              </a:lnSpc>
              <a:spcBef>
                <a:spcPts val="0"/>
              </a:spcBef>
              <a:buFont typeface="Wingdings" panose="05000000000000000000" pitchFamily="2" charset="2"/>
              <a:buChar char="ü"/>
              <a:defRPr/>
            </a:pPr>
            <a:r>
              <a:rPr lang="en-US" sz="1600" kern="0">
                <a:solidFill>
                  <a:schemeClr val="tx2">
                    <a:lumMod val="90000"/>
                    <a:lumOff val="10000"/>
                  </a:schemeClr>
                </a:solidFill>
              </a:rPr>
              <a:t>FWPM</a:t>
            </a:r>
            <a:endParaRPr kumimoji="0" lang="en-US" sz="1600" b="0" i="0" u="none" strike="noStrike" kern="0" cap="none" spc="0" normalizeH="0" baseline="0" noProof="0">
              <a:ln>
                <a:noFill/>
              </a:ln>
              <a:solidFill>
                <a:schemeClr val="tx2">
                  <a:lumMod val="90000"/>
                  <a:lumOff val="10000"/>
                </a:schemeClr>
              </a:solidFill>
              <a:effectLst/>
              <a:uLnTx/>
              <a:uFillTx/>
            </a:endParaRP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1600" kern="0">
                <a:solidFill>
                  <a:schemeClr val="tx2">
                    <a:lumMod val="90000"/>
                    <a:lumOff val="10000"/>
                  </a:schemeClr>
                </a:solidFill>
              </a:rPr>
              <a:t>Fauna</a:t>
            </a:r>
            <a:endParaRPr kumimoji="0" lang="en-US" sz="1600" b="0" i="0" u="none" strike="noStrike" kern="0" cap="none" spc="0" normalizeH="0" baseline="0" noProof="0">
              <a:ln>
                <a:noFill/>
              </a:ln>
              <a:solidFill>
                <a:schemeClr val="tx2">
                  <a:lumMod val="90000"/>
                  <a:lumOff val="10000"/>
                </a:schemeClr>
              </a:solidFill>
              <a:effectLst/>
              <a:uLnTx/>
              <a:uFillTx/>
            </a:endParaRP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1600" kern="0">
                <a:solidFill>
                  <a:schemeClr val="tx2">
                    <a:lumMod val="90000"/>
                    <a:lumOff val="10000"/>
                  </a:schemeClr>
                </a:solidFill>
              </a:rPr>
              <a:t>Mammal Surveys</a:t>
            </a:r>
            <a:endParaRPr kumimoji="0" lang="en-US" sz="1600" b="0" i="0" u="none" strike="noStrike" kern="0" cap="none" spc="0" normalizeH="0" baseline="0" noProof="0">
              <a:ln>
                <a:noFill/>
              </a:ln>
              <a:solidFill>
                <a:schemeClr val="tx2">
                  <a:lumMod val="90000"/>
                  <a:lumOff val="10000"/>
                </a:schemeClr>
              </a:solidFill>
              <a:effectLst/>
              <a:uLnTx/>
              <a:uFillTx/>
            </a:endParaRP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a:ln>
                  <a:noFill/>
                </a:ln>
                <a:solidFill>
                  <a:schemeClr val="tx2">
                    <a:lumMod val="90000"/>
                    <a:lumOff val="10000"/>
                  </a:schemeClr>
                </a:solidFill>
                <a:effectLst/>
                <a:uLnTx/>
                <a:uFillTx/>
              </a:rPr>
              <a:t>Aquatic Ecology</a:t>
            </a:r>
          </a:p>
          <a:p>
            <a:pPr marL="542925" marR="0" lvl="2"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1600" b="0" i="0" u="none" strike="noStrike" kern="0" cap="none" spc="0" normalizeH="0" baseline="0" noProof="0">
                <a:ln>
                  <a:noFill/>
                </a:ln>
                <a:solidFill>
                  <a:schemeClr val="tx2">
                    <a:lumMod val="90000"/>
                    <a:lumOff val="10000"/>
                  </a:schemeClr>
                </a:solidFill>
                <a:effectLst/>
                <a:uLnTx/>
                <a:uFillTx/>
              </a:rPr>
              <a:t>Invasive Species</a:t>
            </a:r>
          </a:p>
        </p:txBody>
      </p:sp>
      <p:sp>
        <p:nvSpPr>
          <p:cNvPr id="8" name="TextBox 7">
            <a:extLst>
              <a:ext uri="{FF2B5EF4-FFF2-40B4-BE49-F238E27FC236}">
                <a16:creationId xmlns:a16="http://schemas.microsoft.com/office/drawing/2014/main" id="{8F745879-FE73-782F-308F-AA09A6353EE9}"/>
              </a:ext>
            </a:extLst>
          </p:cNvPr>
          <p:cNvSpPr txBox="1"/>
          <p:nvPr/>
        </p:nvSpPr>
        <p:spPr>
          <a:xfrm>
            <a:off x="6399214" y="2822163"/>
            <a:ext cx="4642040" cy="1942198"/>
          </a:xfrm>
          <a:prstGeom prst="rect">
            <a:avLst/>
          </a:prstGeom>
          <a:noFill/>
        </p:spPr>
        <p:txBody>
          <a:bodyPr wrap="square">
            <a:spAutoFit/>
          </a:bodyPr>
          <a:lstStyle/>
          <a:p>
            <a:pPr marL="285750" indent="-285750" defTabSz="914400">
              <a:lnSpc>
                <a:spcPct val="150000"/>
              </a:lnSpc>
              <a:buFont typeface="Wingdings" panose="05000000000000000000" pitchFamily="2" charset="2"/>
              <a:buChar char="Ø"/>
            </a:pPr>
            <a:r>
              <a:rPr lang="en-US" sz="1600">
                <a:solidFill>
                  <a:schemeClr val="tx2">
                    <a:lumMod val="90000"/>
                    <a:lumOff val="10000"/>
                  </a:schemeClr>
                </a:solidFill>
                <a:latin typeface="Calibri"/>
              </a:rPr>
              <a:t>Assessment of European Designated Sites</a:t>
            </a:r>
          </a:p>
          <a:p>
            <a:pPr marL="800100" lvl="1" indent="-342900" defTabSz="914400">
              <a:lnSpc>
                <a:spcPct val="150000"/>
              </a:lnSpc>
              <a:buFont typeface="Wingdings" panose="05000000000000000000" pitchFamily="2" charset="2"/>
              <a:buChar char="ü"/>
            </a:pPr>
            <a:r>
              <a:rPr lang="en-US" sz="1600">
                <a:solidFill>
                  <a:schemeClr val="tx2">
                    <a:lumMod val="90000"/>
                    <a:lumOff val="10000"/>
                  </a:schemeClr>
                </a:solidFill>
                <a:latin typeface="Calibri"/>
              </a:rPr>
              <a:t>AA Screening</a:t>
            </a:r>
          </a:p>
          <a:p>
            <a:pPr marL="800100" lvl="1" indent="-342900" defTabSz="914400">
              <a:lnSpc>
                <a:spcPct val="150000"/>
              </a:lnSpc>
              <a:buFont typeface="Wingdings" panose="05000000000000000000" pitchFamily="2" charset="2"/>
              <a:buChar char="ü"/>
            </a:pPr>
            <a:r>
              <a:rPr lang="en-US" sz="1600">
                <a:solidFill>
                  <a:schemeClr val="tx2">
                    <a:lumMod val="90000"/>
                    <a:lumOff val="10000"/>
                  </a:schemeClr>
                </a:solidFill>
                <a:latin typeface="Calibri"/>
              </a:rPr>
              <a:t>Natura Impact Statement</a:t>
            </a:r>
          </a:p>
          <a:p>
            <a:pPr defTabSz="914400">
              <a:lnSpc>
                <a:spcPct val="150000"/>
              </a:lnSpc>
            </a:pPr>
            <a:endParaRPr lang="en-US" sz="1600">
              <a:solidFill>
                <a:schemeClr val="tx2">
                  <a:lumMod val="90000"/>
                  <a:lumOff val="10000"/>
                </a:schemeClr>
              </a:solidFill>
              <a:latin typeface="Calibri"/>
            </a:endParaRPr>
          </a:p>
          <a:p>
            <a:pPr marL="285750" indent="-285750" defTabSz="914400">
              <a:lnSpc>
                <a:spcPct val="150000"/>
              </a:lnSpc>
              <a:buFont typeface="Wingdings" panose="05000000000000000000" pitchFamily="2" charset="2"/>
              <a:buChar char="Ø"/>
            </a:pPr>
            <a:r>
              <a:rPr lang="en-US" sz="1600">
                <a:solidFill>
                  <a:schemeClr val="tx2">
                    <a:lumMod val="90000"/>
                    <a:lumOff val="10000"/>
                  </a:schemeClr>
                </a:solidFill>
                <a:latin typeface="Calibri"/>
              </a:rPr>
              <a:t>Assessment of National Designated Sites</a:t>
            </a:r>
          </a:p>
        </p:txBody>
      </p:sp>
      <p:sp>
        <p:nvSpPr>
          <p:cNvPr id="4" name="TextBox 3">
            <a:extLst>
              <a:ext uri="{FF2B5EF4-FFF2-40B4-BE49-F238E27FC236}">
                <a16:creationId xmlns:a16="http://schemas.microsoft.com/office/drawing/2014/main" id="{DC02E1C0-1E77-131E-630A-F3836748D23A}"/>
              </a:ext>
            </a:extLst>
          </p:cNvPr>
          <p:cNvSpPr txBox="1"/>
          <p:nvPr/>
        </p:nvSpPr>
        <p:spPr>
          <a:xfrm>
            <a:off x="838200" y="1619083"/>
            <a:ext cx="10861484" cy="646331"/>
          </a:xfrm>
          <a:prstGeom prst="rect">
            <a:avLst/>
          </a:prstGeom>
          <a:noFill/>
        </p:spPr>
        <p:txBody>
          <a:bodyPr wrap="square" rtlCol="0">
            <a:spAutoFit/>
          </a:bodyPr>
          <a:lstStyle/>
          <a:p>
            <a:pPr marL="285750" indent="-285750" algn="just">
              <a:buFont typeface="Arial" panose="020B0604020202020204" pitchFamily="34" charset="0"/>
              <a:buChar char="•"/>
            </a:pPr>
            <a:r>
              <a:rPr lang="en-IE">
                <a:solidFill>
                  <a:schemeClr val="accent1">
                    <a:lumMod val="50000"/>
                  </a:schemeClr>
                </a:solidFill>
              </a:rPr>
              <a:t>Ecological and ornithological surveys have been ongoing since April 2023, which have informed the current site design.</a:t>
            </a:r>
          </a:p>
        </p:txBody>
      </p:sp>
    </p:spTree>
    <p:extLst>
      <p:ext uri="{BB962C8B-B14F-4D97-AF65-F5344CB8AC3E}">
        <p14:creationId xmlns:p14="http://schemas.microsoft.com/office/powerpoint/2010/main" val="1876926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7A3BE-DB95-3997-FA00-10F0852954E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ABE510-1D20-8481-1E6B-424A527AC145}"/>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18</a:t>
            </a:fld>
            <a:endParaRPr lang="en-US"/>
          </a:p>
        </p:txBody>
      </p:sp>
      <p:sp>
        <p:nvSpPr>
          <p:cNvPr id="6" name="Title 5">
            <a:extLst>
              <a:ext uri="{FF2B5EF4-FFF2-40B4-BE49-F238E27FC236}">
                <a16:creationId xmlns:a16="http://schemas.microsoft.com/office/drawing/2014/main" id="{63D5689A-0CAE-F589-B3DB-19C458C0C9AB}"/>
              </a:ext>
            </a:extLst>
          </p:cNvPr>
          <p:cNvSpPr>
            <a:spLocks noGrp="1"/>
          </p:cNvSpPr>
          <p:nvPr>
            <p:ph type="title"/>
          </p:nvPr>
        </p:nvSpPr>
        <p:spPr>
          <a:xfrm>
            <a:off x="531812" y="381000"/>
            <a:ext cx="3197225" cy="1325563"/>
          </a:xfrm>
        </p:spPr>
        <p:txBody>
          <a:bodyPr>
            <a:normAutofit/>
          </a:bodyPr>
          <a:lstStyle/>
          <a:p>
            <a:r>
              <a:rPr lang="en-IE" sz="3200" b="1"/>
              <a:t>Archaeological Context</a:t>
            </a:r>
          </a:p>
        </p:txBody>
      </p:sp>
      <p:sp>
        <p:nvSpPr>
          <p:cNvPr id="7" name="Text Placeholder 6">
            <a:extLst>
              <a:ext uri="{FF2B5EF4-FFF2-40B4-BE49-F238E27FC236}">
                <a16:creationId xmlns:a16="http://schemas.microsoft.com/office/drawing/2014/main" id="{0918E631-D3D3-839D-A8D0-B562BEC3C717}"/>
              </a:ext>
            </a:extLst>
          </p:cNvPr>
          <p:cNvSpPr>
            <a:spLocks noGrp="1"/>
          </p:cNvSpPr>
          <p:nvPr>
            <p:ph type="body" sz="quarter" idx="13"/>
          </p:nvPr>
        </p:nvSpPr>
        <p:spPr>
          <a:xfrm>
            <a:off x="608012" y="1981200"/>
            <a:ext cx="3276599" cy="2476500"/>
          </a:xfrm>
        </p:spPr>
        <p:txBody>
          <a:bodyPr>
            <a:normAutofit/>
          </a:bodyPr>
          <a:lstStyle/>
          <a:p>
            <a:pPr marL="180975" indent="-161925" algn="just"/>
            <a:r>
              <a:rPr lang="en-IE" sz="1100"/>
              <a:t>There are 2 no. recorded ringfort sites located within the eastern portion of the Wind Farm site within Coillte forestry. None of the turbines are currently proposed within 300m of these locations. </a:t>
            </a:r>
          </a:p>
          <a:p>
            <a:pPr marL="180975" indent="-161925" algn="just">
              <a:buNone/>
            </a:pPr>
            <a:endParaRPr lang="en-IE" sz="1100"/>
          </a:p>
          <a:p>
            <a:pPr marL="180975" indent="-161925" algn="just"/>
            <a:r>
              <a:rPr lang="en-IE" sz="1100"/>
              <a:t>There is a 1 no. recorded ringfort within 60m of the proposed substation site, with the ringfort ZON extending within 10m of the substation site boundary.</a:t>
            </a:r>
          </a:p>
          <a:p>
            <a:pPr marL="180975" indent="-161925" algn="just"/>
            <a:endParaRPr lang="en-IE" sz="1100"/>
          </a:p>
          <a:p>
            <a:pPr marL="180975" indent="-161925" algn="just"/>
            <a:r>
              <a:rPr lang="en-IE" sz="1100"/>
              <a:t>2 no. NIAH assets within 800m to east of T5 – Mount Saint Benedict County House, and Mount Saint Benedict Farmyard.</a:t>
            </a:r>
          </a:p>
        </p:txBody>
      </p:sp>
      <p:pic>
        <p:nvPicPr>
          <p:cNvPr id="4" name="Picture 3">
            <a:extLst>
              <a:ext uri="{FF2B5EF4-FFF2-40B4-BE49-F238E27FC236}">
                <a16:creationId xmlns:a16="http://schemas.microsoft.com/office/drawing/2014/main" id="{6EC0395A-82C1-9DA2-D01F-3713DF15E086}"/>
              </a:ext>
            </a:extLst>
          </p:cNvPr>
          <p:cNvPicPr>
            <a:picLocks noChangeAspect="1"/>
          </p:cNvPicPr>
          <p:nvPr/>
        </p:nvPicPr>
        <p:blipFill>
          <a:blip r:embed="rId3"/>
          <a:stretch>
            <a:fillRect/>
          </a:stretch>
        </p:blipFill>
        <p:spPr>
          <a:xfrm>
            <a:off x="4141408" y="323581"/>
            <a:ext cx="8047417" cy="6210838"/>
          </a:xfrm>
          <a:prstGeom prst="rect">
            <a:avLst/>
          </a:prstGeom>
        </p:spPr>
      </p:pic>
    </p:spTree>
    <p:extLst>
      <p:ext uri="{BB962C8B-B14F-4D97-AF65-F5344CB8AC3E}">
        <p14:creationId xmlns:p14="http://schemas.microsoft.com/office/powerpoint/2010/main" val="2797733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B31692-B403-7E5D-172C-A9F044EE5D7B}"/>
              </a:ext>
            </a:extLst>
          </p:cNvPr>
          <p:cNvSpPr>
            <a:spLocks noGrp="1"/>
          </p:cNvSpPr>
          <p:nvPr>
            <p:ph type="sldNum" sz="quarter" idx="12"/>
          </p:nvPr>
        </p:nvSpPr>
        <p:spPr/>
        <p:txBody>
          <a:bodyPr/>
          <a:lstStyle/>
          <a:p>
            <a:fld id="{6E4381AD-38BA-4C4D-BA6D-0BE3F4BFC1CD}" type="slidenum">
              <a:rPr lang="en-US" smtClean="0"/>
              <a:pPr/>
              <a:t>19</a:t>
            </a:fld>
            <a:endParaRPr lang="en-US"/>
          </a:p>
        </p:txBody>
      </p:sp>
      <p:sp>
        <p:nvSpPr>
          <p:cNvPr id="3" name="Title 2">
            <a:extLst>
              <a:ext uri="{FF2B5EF4-FFF2-40B4-BE49-F238E27FC236}">
                <a16:creationId xmlns:a16="http://schemas.microsoft.com/office/drawing/2014/main" id="{76D3D020-9279-1903-E364-E7671B2CD312}"/>
              </a:ext>
            </a:extLst>
          </p:cNvPr>
          <p:cNvSpPr>
            <a:spLocks noGrp="1"/>
          </p:cNvSpPr>
          <p:nvPr>
            <p:ph type="title"/>
          </p:nvPr>
        </p:nvSpPr>
        <p:spPr>
          <a:xfrm>
            <a:off x="760413" y="244021"/>
            <a:ext cx="3581400" cy="1325563"/>
          </a:xfrm>
        </p:spPr>
        <p:txBody>
          <a:bodyPr>
            <a:normAutofit/>
          </a:bodyPr>
          <a:lstStyle/>
          <a:p>
            <a:r>
              <a:rPr lang="en-IE" sz="3200" b="1"/>
              <a:t>Civil and Hydrology Site Walkover</a:t>
            </a:r>
          </a:p>
        </p:txBody>
      </p:sp>
      <p:sp>
        <p:nvSpPr>
          <p:cNvPr id="4" name="Text Placeholder 3">
            <a:extLst>
              <a:ext uri="{FF2B5EF4-FFF2-40B4-BE49-F238E27FC236}">
                <a16:creationId xmlns:a16="http://schemas.microsoft.com/office/drawing/2014/main" id="{CB216CA9-3759-DDD8-77A2-820AAC8927BB}"/>
              </a:ext>
            </a:extLst>
          </p:cNvPr>
          <p:cNvSpPr>
            <a:spLocks noGrp="1"/>
          </p:cNvSpPr>
          <p:nvPr>
            <p:ph type="body" sz="quarter" idx="13"/>
          </p:nvPr>
        </p:nvSpPr>
        <p:spPr>
          <a:xfrm>
            <a:off x="760413" y="1620879"/>
            <a:ext cx="5165330" cy="2971800"/>
          </a:xfrm>
        </p:spPr>
        <p:txBody>
          <a:bodyPr>
            <a:normAutofit/>
          </a:bodyPr>
          <a:lstStyle/>
          <a:p>
            <a:pPr marL="268288" indent="-161925" algn="just" fontAlgn="base"/>
            <a:r>
              <a:rPr lang="en-IE" sz="1050"/>
              <a:t>Site Walkover surveys to date were undertaken by FT Engineers on 8th August 2025, and 6th January 2026.​</a:t>
            </a:r>
          </a:p>
          <a:p>
            <a:pPr marL="268288" indent="-161925" algn="just" fontAlgn="base"/>
            <a:endParaRPr lang="en-IE" sz="1050"/>
          </a:p>
          <a:p>
            <a:pPr marL="268288" indent="-161925" algn="just" fontAlgn="base"/>
            <a:r>
              <a:rPr lang="en-US" sz="1050"/>
              <a:t>The surveys so far have focused on the existing site conditions, including identification of streams, drains, and overland flow paths intersecting or running adjacent to the proposed works. Any significant topographical constraints have also been recorded.​</a:t>
            </a:r>
          </a:p>
          <a:p>
            <a:pPr marL="268288" indent="-161925" algn="just" fontAlgn="base"/>
            <a:endParaRPr lang="en-US" sz="1050"/>
          </a:p>
          <a:p>
            <a:pPr marL="268288" indent="-161925" algn="just" fontAlgn="base"/>
            <a:r>
              <a:rPr lang="en-US" sz="1050"/>
              <a:t>All watercourse crossings and drainage features are mapped to inform the design. No notable hydrological issues have been identified beyond those addressed through standard mitigation measures.​ The site does not fall within any flood zones.</a:t>
            </a:r>
          </a:p>
          <a:p>
            <a:pPr marL="268288" indent="-161925" algn="just" fontAlgn="base"/>
            <a:endParaRPr lang="en-US" sz="1050"/>
          </a:p>
          <a:p>
            <a:pPr marL="268288" indent="-161925" algn="just" fontAlgn="base"/>
            <a:r>
              <a:rPr lang="en-US" sz="1050"/>
              <a:t>In accordance with Wexford County Council’s Development Plan requirements for access design (Section 6.2.6, Volume 2), the proposed access points to the main wind farm site and substation lands will achieve the required sightlines in both directions. </a:t>
            </a:r>
            <a:endParaRPr lang="en-IE" sz="1050"/>
          </a:p>
        </p:txBody>
      </p:sp>
      <p:pic>
        <p:nvPicPr>
          <p:cNvPr id="6" name="Picture 5">
            <a:extLst>
              <a:ext uri="{FF2B5EF4-FFF2-40B4-BE49-F238E27FC236}">
                <a16:creationId xmlns:a16="http://schemas.microsoft.com/office/drawing/2014/main" id="{78B60935-2D6C-6F64-669A-206C528660F5}"/>
              </a:ext>
            </a:extLst>
          </p:cNvPr>
          <p:cNvPicPr>
            <a:picLocks noChangeAspect="1"/>
          </p:cNvPicPr>
          <p:nvPr/>
        </p:nvPicPr>
        <p:blipFill>
          <a:blip r:embed="rId2"/>
          <a:stretch>
            <a:fillRect/>
          </a:stretch>
        </p:blipFill>
        <p:spPr>
          <a:xfrm>
            <a:off x="6263082" y="365125"/>
            <a:ext cx="5925743" cy="5791200"/>
          </a:xfrm>
          <a:prstGeom prst="rect">
            <a:avLst/>
          </a:prstGeom>
        </p:spPr>
      </p:pic>
      <p:sp>
        <p:nvSpPr>
          <p:cNvPr id="9" name="TextBox 8">
            <a:extLst>
              <a:ext uri="{FF2B5EF4-FFF2-40B4-BE49-F238E27FC236}">
                <a16:creationId xmlns:a16="http://schemas.microsoft.com/office/drawing/2014/main" id="{7AC447BC-38F9-6CE4-15D5-D52A6C385BD2}"/>
              </a:ext>
            </a:extLst>
          </p:cNvPr>
          <p:cNvSpPr txBox="1"/>
          <p:nvPr/>
        </p:nvSpPr>
        <p:spPr>
          <a:xfrm>
            <a:off x="455612" y="4419600"/>
            <a:ext cx="1905000" cy="2313576"/>
          </a:xfrm>
          <a:prstGeom prst="rect">
            <a:avLst/>
          </a:prstGeom>
          <a:solidFill>
            <a:schemeClr val="bg1"/>
          </a:solidFill>
        </p:spPr>
        <p:txBody>
          <a:bodyPr wrap="square" rtlCol="0">
            <a:spAutoFit/>
          </a:bodyPr>
          <a:lstStyle/>
          <a:p>
            <a:endParaRPr lang="en-IE"/>
          </a:p>
        </p:txBody>
      </p:sp>
      <p:pic>
        <p:nvPicPr>
          <p:cNvPr id="7" name="Picture 6">
            <a:extLst>
              <a:ext uri="{FF2B5EF4-FFF2-40B4-BE49-F238E27FC236}">
                <a16:creationId xmlns:a16="http://schemas.microsoft.com/office/drawing/2014/main" id="{308EA8D9-3BF8-3A11-7E29-E3F47EC106BC}"/>
              </a:ext>
            </a:extLst>
          </p:cNvPr>
          <p:cNvPicPr>
            <a:picLocks noChangeAspect="1"/>
          </p:cNvPicPr>
          <p:nvPr/>
        </p:nvPicPr>
        <p:blipFill>
          <a:blip r:embed="rId3"/>
          <a:stretch>
            <a:fillRect/>
          </a:stretch>
        </p:blipFill>
        <p:spPr>
          <a:xfrm>
            <a:off x="1141413" y="4267200"/>
            <a:ext cx="2895600" cy="2088373"/>
          </a:xfrm>
          <a:prstGeom prst="rect">
            <a:avLst/>
          </a:prstGeom>
        </p:spPr>
      </p:pic>
      <p:sp>
        <p:nvSpPr>
          <p:cNvPr id="8" name="TextBox 7">
            <a:extLst>
              <a:ext uri="{FF2B5EF4-FFF2-40B4-BE49-F238E27FC236}">
                <a16:creationId xmlns:a16="http://schemas.microsoft.com/office/drawing/2014/main" id="{373634A4-6D69-0F2C-A91C-25AD647D57B6}"/>
              </a:ext>
            </a:extLst>
          </p:cNvPr>
          <p:cNvSpPr txBox="1"/>
          <p:nvPr/>
        </p:nvSpPr>
        <p:spPr>
          <a:xfrm>
            <a:off x="1065212" y="6368541"/>
            <a:ext cx="3505200" cy="369332"/>
          </a:xfrm>
          <a:prstGeom prst="rect">
            <a:avLst/>
          </a:prstGeom>
          <a:noFill/>
        </p:spPr>
        <p:txBody>
          <a:bodyPr wrap="square" rtlCol="0">
            <a:spAutoFit/>
          </a:bodyPr>
          <a:lstStyle/>
          <a:p>
            <a:r>
              <a:rPr lang="en-IE" sz="900" b="1">
                <a:solidFill>
                  <a:srgbClr val="8BC53F"/>
                </a:solidFill>
              </a:rPr>
              <a:t>For example – the main Wind Farm site is to be accessed from a Local Road therefore requiring sightlines of 65m in either direction.</a:t>
            </a:r>
          </a:p>
        </p:txBody>
      </p:sp>
    </p:spTree>
    <p:extLst>
      <p:ext uri="{BB962C8B-B14F-4D97-AF65-F5344CB8AC3E}">
        <p14:creationId xmlns:p14="http://schemas.microsoft.com/office/powerpoint/2010/main" val="3010688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57812-1F2E-4DBC-84B8-8CFFCBAA76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9B4C04-3571-BF65-2D68-507FF92089BB}"/>
              </a:ext>
            </a:extLst>
          </p:cNvPr>
          <p:cNvSpPr>
            <a:spLocks noGrp="1"/>
          </p:cNvSpPr>
          <p:nvPr>
            <p:ph type="sldNum" sz="quarter" idx="12"/>
          </p:nvPr>
        </p:nvSpPr>
        <p:spPr/>
        <p:txBody>
          <a:bodyPr/>
          <a:lstStyle/>
          <a:p>
            <a:fld id="{6E4381AD-38BA-4C4D-BA6D-0BE3F4BFC1CD}" type="slidenum">
              <a:rPr lang="en-US" smtClean="0"/>
              <a:pPr/>
              <a:t>20</a:t>
            </a:fld>
            <a:endParaRPr lang="en-US"/>
          </a:p>
        </p:txBody>
      </p:sp>
      <p:sp>
        <p:nvSpPr>
          <p:cNvPr id="3" name="Title 2">
            <a:extLst>
              <a:ext uri="{FF2B5EF4-FFF2-40B4-BE49-F238E27FC236}">
                <a16:creationId xmlns:a16="http://schemas.microsoft.com/office/drawing/2014/main" id="{45EF28FA-2271-20CC-9503-E8425E850F9B}"/>
              </a:ext>
            </a:extLst>
          </p:cNvPr>
          <p:cNvSpPr>
            <a:spLocks noGrp="1"/>
          </p:cNvSpPr>
          <p:nvPr>
            <p:ph type="title"/>
          </p:nvPr>
        </p:nvSpPr>
        <p:spPr>
          <a:xfrm>
            <a:off x="682626" y="381000"/>
            <a:ext cx="10667999" cy="838200"/>
          </a:xfrm>
        </p:spPr>
        <p:txBody>
          <a:bodyPr>
            <a:normAutofit/>
          </a:bodyPr>
          <a:lstStyle/>
          <a:p>
            <a:r>
              <a:rPr lang="en-IE" sz="3200" b="1"/>
              <a:t>Residential Receptors</a:t>
            </a:r>
            <a:endParaRPr lang="en-US" sz="3200" b="1"/>
          </a:p>
        </p:txBody>
      </p:sp>
      <p:pic>
        <p:nvPicPr>
          <p:cNvPr id="11" name="Picture 10">
            <a:extLst>
              <a:ext uri="{FF2B5EF4-FFF2-40B4-BE49-F238E27FC236}">
                <a16:creationId xmlns:a16="http://schemas.microsoft.com/office/drawing/2014/main" id="{8ACB161F-7ADC-E03F-3B13-F521C3EEEFBE}"/>
              </a:ext>
            </a:extLst>
          </p:cNvPr>
          <p:cNvPicPr>
            <a:picLocks noChangeAspect="1"/>
          </p:cNvPicPr>
          <p:nvPr/>
        </p:nvPicPr>
        <p:blipFill>
          <a:blip r:embed="rId3"/>
          <a:stretch>
            <a:fillRect/>
          </a:stretch>
        </p:blipFill>
        <p:spPr>
          <a:xfrm>
            <a:off x="370269" y="2037125"/>
            <a:ext cx="5862764" cy="4584626"/>
          </a:xfrm>
          <a:prstGeom prst="rect">
            <a:avLst/>
          </a:prstGeom>
        </p:spPr>
      </p:pic>
      <p:sp>
        <p:nvSpPr>
          <p:cNvPr id="16" name="TextBox 15">
            <a:extLst>
              <a:ext uri="{FF2B5EF4-FFF2-40B4-BE49-F238E27FC236}">
                <a16:creationId xmlns:a16="http://schemas.microsoft.com/office/drawing/2014/main" id="{76C1279B-2556-9D37-5DCC-2BB26B90FB4D}"/>
              </a:ext>
            </a:extLst>
          </p:cNvPr>
          <p:cNvSpPr txBox="1"/>
          <p:nvPr/>
        </p:nvSpPr>
        <p:spPr>
          <a:xfrm>
            <a:off x="688814" y="1242527"/>
            <a:ext cx="10364786" cy="646331"/>
          </a:xfrm>
          <a:prstGeom prst="rect">
            <a:avLst/>
          </a:prstGeom>
          <a:noFill/>
        </p:spPr>
        <p:txBody>
          <a:bodyPr wrap="square" rtlCol="0">
            <a:spAutoFit/>
          </a:bodyPr>
          <a:lstStyle/>
          <a:p>
            <a:pPr marL="171450" indent="-171450">
              <a:buFont typeface="Arial" panose="020B0604020202020204" pitchFamily="34" charset="0"/>
              <a:buChar char="•"/>
            </a:pPr>
            <a:r>
              <a:rPr lang="en-IE" sz="1200" b="1">
                <a:solidFill>
                  <a:srgbClr val="134F6C"/>
                </a:solidFill>
              </a:rPr>
              <a:t>Wind Farm Site </a:t>
            </a:r>
            <a:r>
              <a:rPr lang="en-IE" sz="1200">
                <a:solidFill>
                  <a:srgbClr val="134F6C"/>
                </a:solidFill>
              </a:rPr>
              <a:t>– There are no residential receptors located within 728m of any turbine (4 times tip height = 728m)</a:t>
            </a:r>
          </a:p>
          <a:p>
            <a:pPr marL="171450" indent="-171450">
              <a:buFont typeface="Arial" panose="020B0604020202020204" pitchFamily="34" charset="0"/>
              <a:buChar char="•"/>
            </a:pPr>
            <a:endParaRPr lang="en-IE" sz="1200">
              <a:solidFill>
                <a:srgbClr val="134F6C"/>
              </a:solidFill>
            </a:endParaRPr>
          </a:p>
          <a:p>
            <a:pPr marL="171450" indent="-171450">
              <a:buFont typeface="Arial" panose="020B0604020202020204" pitchFamily="34" charset="0"/>
              <a:buChar char="•"/>
            </a:pPr>
            <a:r>
              <a:rPr lang="en-IE" sz="1200" b="1">
                <a:solidFill>
                  <a:srgbClr val="134F6C"/>
                </a:solidFill>
              </a:rPr>
              <a:t>Substation Lands </a:t>
            </a:r>
            <a:r>
              <a:rPr lang="en-IE" sz="1200">
                <a:solidFill>
                  <a:srgbClr val="134F6C"/>
                </a:solidFill>
              </a:rPr>
              <a:t>– Approximately 23 no. receptors within 500m of the site, and 6 no. receptors within 250m of the site.</a:t>
            </a:r>
          </a:p>
        </p:txBody>
      </p:sp>
      <p:pic>
        <p:nvPicPr>
          <p:cNvPr id="18" name="Picture 17">
            <a:extLst>
              <a:ext uri="{FF2B5EF4-FFF2-40B4-BE49-F238E27FC236}">
                <a16:creationId xmlns:a16="http://schemas.microsoft.com/office/drawing/2014/main" id="{CF689B2B-370E-AFAE-535F-F63CAC21A332}"/>
              </a:ext>
            </a:extLst>
          </p:cNvPr>
          <p:cNvPicPr>
            <a:picLocks noChangeAspect="1"/>
          </p:cNvPicPr>
          <p:nvPr/>
        </p:nvPicPr>
        <p:blipFill>
          <a:blip r:embed="rId4"/>
          <a:stretch>
            <a:fillRect/>
          </a:stretch>
        </p:blipFill>
        <p:spPr>
          <a:xfrm>
            <a:off x="6323012" y="2031682"/>
            <a:ext cx="5644675" cy="4595512"/>
          </a:xfrm>
          <a:prstGeom prst="rect">
            <a:avLst/>
          </a:prstGeom>
        </p:spPr>
      </p:pic>
    </p:spTree>
    <p:extLst>
      <p:ext uri="{BB962C8B-B14F-4D97-AF65-F5344CB8AC3E}">
        <p14:creationId xmlns:p14="http://schemas.microsoft.com/office/powerpoint/2010/main" val="837106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31D-474F-565F-9349-1D703FD332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926BA3-3B65-7994-9CB3-69F330FD268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21</a:t>
            </a:fld>
            <a:endParaRPr lang="en-US"/>
          </a:p>
        </p:txBody>
      </p:sp>
      <p:sp>
        <p:nvSpPr>
          <p:cNvPr id="6" name="Title 5">
            <a:extLst>
              <a:ext uri="{FF2B5EF4-FFF2-40B4-BE49-F238E27FC236}">
                <a16:creationId xmlns:a16="http://schemas.microsoft.com/office/drawing/2014/main" id="{0EABA2EF-CFDC-9938-4472-6AB72CC3EFEF}"/>
              </a:ext>
            </a:extLst>
          </p:cNvPr>
          <p:cNvSpPr>
            <a:spLocks noGrp="1"/>
          </p:cNvSpPr>
          <p:nvPr>
            <p:ph type="title"/>
          </p:nvPr>
        </p:nvSpPr>
        <p:spPr>
          <a:xfrm>
            <a:off x="619676" y="381000"/>
            <a:ext cx="3732212" cy="742950"/>
          </a:xfrm>
        </p:spPr>
        <p:txBody>
          <a:bodyPr>
            <a:normAutofit/>
          </a:bodyPr>
          <a:lstStyle/>
          <a:p>
            <a:r>
              <a:rPr lang="en-IE" sz="3200" b="1"/>
              <a:t>Noise Surveys</a:t>
            </a:r>
          </a:p>
        </p:txBody>
      </p:sp>
      <p:sp>
        <p:nvSpPr>
          <p:cNvPr id="7" name="Text Placeholder 6">
            <a:extLst>
              <a:ext uri="{FF2B5EF4-FFF2-40B4-BE49-F238E27FC236}">
                <a16:creationId xmlns:a16="http://schemas.microsoft.com/office/drawing/2014/main" id="{DADCB47F-65DC-16CB-84F8-4FAE3B7C6B46}"/>
              </a:ext>
            </a:extLst>
          </p:cNvPr>
          <p:cNvSpPr>
            <a:spLocks noGrp="1"/>
          </p:cNvSpPr>
          <p:nvPr>
            <p:ph type="body" sz="quarter" idx="13"/>
          </p:nvPr>
        </p:nvSpPr>
        <p:spPr>
          <a:xfrm>
            <a:off x="608012" y="1276350"/>
            <a:ext cx="5715000" cy="5353050"/>
          </a:xfrm>
          <a:solidFill>
            <a:schemeClr val="bg1"/>
          </a:solidFill>
        </p:spPr>
        <p:txBody>
          <a:bodyPr>
            <a:noAutofit/>
          </a:bodyPr>
          <a:lstStyle/>
          <a:p>
            <a:pPr marL="180975" indent="-161925" algn="just"/>
            <a:r>
              <a:rPr lang="en-IE" sz="1200"/>
              <a:t>Noise surveys were undertaken between 12</a:t>
            </a:r>
            <a:r>
              <a:rPr lang="en-IE" sz="1200" baseline="30000"/>
              <a:t>th</a:t>
            </a:r>
            <a:r>
              <a:rPr lang="en-IE" sz="1200"/>
              <a:t> August 2025 – 13</a:t>
            </a:r>
            <a:r>
              <a:rPr lang="en-IE" sz="1200" baseline="30000"/>
              <a:t>th</a:t>
            </a:r>
            <a:r>
              <a:rPr lang="en-IE" sz="1200"/>
              <a:t> August 2025 at 3 no. locations within vicinity of substation site, and between 16</a:t>
            </a:r>
            <a:r>
              <a:rPr lang="en-IE" sz="1200" baseline="30000"/>
              <a:t>th</a:t>
            </a:r>
            <a:r>
              <a:rPr lang="en-IE" sz="1200"/>
              <a:t> October 2025 - 13</a:t>
            </a:r>
            <a:r>
              <a:rPr lang="en-IE" sz="1200" baseline="30000"/>
              <a:t>th</a:t>
            </a:r>
            <a:r>
              <a:rPr lang="en-IE" sz="1200"/>
              <a:t> November 2025 at 7 no. locations within the vicinity of proposed Kilmichael Wind Farm.</a:t>
            </a:r>
          </a:p>
          <a:p>
            <a:pPr marL="19050" indent="0" algn="just">
              <a:buNone/>
            </a:pPr>
            <a:endParaRPr lang="en-IE" sz="1200"/>
          </a:p>
          <a:p>
            <a:pPr marL="180975" indent="-161925" algn="just"/>
            <a:r>
              <a:rPr lang="en-IE" sz="1200"/>
              <a:t>The noise data collected adjacent to the substation lands will be  assessed against EPA NG4 criteria, and a BS4142 type assessment.</a:t>
            </a:r>
          </a:p>
          <a:p>
            <a:pPr marL="180975" indent="-161925" algn="just"/>
            <a:endParaRPr lang="en-IE" sz="1200"/>
          </a:p>
          <a:p>
            <a:pPr marL="180975" indent="-161925" algn="just"/>
            <a:r>
              <a:rPr lang="en-IE" sz="1200"/>
              <a:t>For the Wind Farm site, the Wind Energy Development Guidelines 2006 specify for daytime noise limit a lower fixed limit of 45 dB(A),</a:t>
            </a:r>
            <a:r>
              <a:rPr lang="en-IE" sz="1200" i="1"/>
              <a:t>“in low noise environments where background noise is less than 30 dB(A), it is recommended that the daytime level of the LA90, 10min of the wind energy development noise be limited to an absolute level within the range of 35-40 dB(A)……… A fixed limit of 43dB(A) will protect sleep inside properties during the night.”</a:t>
            </a:r>
          </a:p>
          <a:p>
            <a:pPr marL="180975" indent="-161925" algn="just">
              <a:buNone/>
            </a:pPr>
            <a:endParaRPr lang="en-IE" sz="1200"/>
          </a:p>
          <a:p>
            <a:pPr marL="180975" indent="-161925" algn="just"/>
            <a:r>
              <a:rPr lang="en-IE" sz="1200"/>
              <a:t>From a preliminary review of the data, it indicates that a good range of windspeeds and adequate noise data has been captured. The survey indicates that a low noise environment (&lt;30 dB L</a:t>
            </a:r>
            <a:r>
              <a:rPr lang="en-IE" sz="1200" baseline="-25000"/>
              <a:t>A90</a:t>
            </a:r>
            <a:r>
              <a:rPr lang="en-IE" sz="1200"/>
              <a:t>) occurred at up to 4m/s an 7m/s, so the lower limit could apply at certain locations up to 7m/s. </a:t>
            </a:r>
          </a:p>
          <a:p>
            <a:pPr marL="19050" indent="0" algn="just">
              <a:buNone/>
            </a:pPr>
            <a:endParaRPr lang="en-IE" sz="1200"/>
          </a:p>
          <a:p>
            <a:pPr marL="180975" indent="-161925" algn="just"/>
            <a:r>
              <a:rPr lang="en-IE" sz="1200"/>
              <a:t>The next stage will be to model the proposed turbine to examine for any exceedance.</a:t>
            </a:r>
          </a:p>
        </p:txBody>
      </p:sp>
      <p:pic>
        <p:nvPicPr>
          <p:cNvPr id="1026" name="Picture 6">
            <a:extLst>
              <a:ext uri="{FF2B5EF4-FFF2-40B4-BE49-F238E27FC236}">
                <a16:creationId xmlns:a16="http://schemas.microsoft.com/office/drawing/2014/main" id="{C84C17FC-0978-0670-F49A-91509271F1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28" t="6251" r="8499" b="4167"/>
          <a:stretch>
            <a:fillRect/>
          </a:stretch>
        </p:blipFill>
        <p:spPr bwMode="auto">
          <a:xfrm>
            <a:off x="6767741" y="0"/>
            <a:ext cx="5421084"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20220CCE-8E08-7596-FB79-22B80D59CB6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530" t="9998" b="8583"/>
          <a:stretch>
            <a:fillRect/>
          </a:stretch>
        </p:blipFill>
        <p:spPr bwMode="auto">
          <a:xfrm>
            <a:off x="6767741" y="3342388"/>
            <a:ext cx="5421084" cy="351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712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E2ECFC-D561-E7E4-5022-6CA78142239A}"/>
              </a:ext>
            </a:extLst>
          </p:cNvPr>
          <p:cNvPicPr>
            <a:picLocks noChangeAspect="1"/>
          </p:cNvPicPr>
          <p:nvPr/>
        </p:nvPicPr>
        <p:blipFill>
          <a:blip r:embed="rId2"/>
          <a:stretch>
            <a:fillRect/>
          </a:stretch>
        </p:blipFill>
        <p:spPr>
          <a:xfrm>
            <a:off x="4442892" y="834571"/>
            <a:ext cx="7745933" cy="5181600"/>
          </a:xfrm>
          <a:prstGeom prst="rect">
            <a:avLst/>
          </a:prstGeom>
        </p:spPr>
      </p:pic>
      <p:sp>
        <p:nvSpPr>
          <p:cNvPr id="2" name="Title 1">
            <a:extLst>
              <a:ext uri="{FF2B5EF4-FFF2-40B4-BE49-F238E27FC236}">
                <a16:creationId xmlns:a16="http://schemas.microsoft.com/office/drawing/2014/main" id="{963F2719-DD6A-9BB2-01F7-3FB07FF8599A}"/>
              </a:ext>
            </a:extLst>
          </p:cNvPr>
          <p:cNvSpPr>
            <a:spLocks noGrp="1"/>
          </p:cNvSpPr>
          <p:nvPr>
            <p:ph type="title"/>
          </p:nvPr>
        </p:nvSpPr>
        <p:spPr>
          <a:xfrm>
            <a:off x="387417" y="381000"/>
            <a:ext cx="3911943" cy="1037162"/>
          </a:xfrm>
        </p:spPr>
        <p:txBody>
          <a:bodyPr>
            <a:normAutofit fontScale="90000"/>
          </a:bodyPr>
          <a:lstStyle/>
          <a:p>
            <a:r>
              <a:rPr lang="en-US" sz="3599" b="1"/>
              <a:t>Existing Infrastructure</a:t>
            </a:r>
            <a:endParaRPr lang="en-IE" sz="3599" b="1"/>
          </a:p>
        </p:txBody>
      </p:sp>
      <p:sp>
        <p:nvSpPr>
          <p:cNvPr id="8" name="Picture Placeholder 6">
            <a:extLst>
              <a:ext uri="{FF2B5EF4-FFF2-40B4-BE49-F238E27FC236}">
                <a16:creationId xmlns:a16="http://schemas.microsoft.com/office/drawing/2014/main" id="{36AC573D-BDB1-AE47-7BCA-18C9F1AD94BB}"/>
              </a:ext>
            </a:extLst>
          </p:cNvPr>
          <p:cNvSpPr txBox="1">
            <a:spLocks/>
          </p:cNvSpPr>
          <p:nvPr/>
        </p:nvSpPr>
        <p:spPr>
          <a:xfrm>
            <a:off x="387417" y="1418162"/>
            <a:ext cx="3911943" cy="5181600"/>
          </a:xfrm>
          <a:prstGeom prst="rect">
            <a:avLst/>
          </a:prstGeom>
          <a:solidFill>
            <a:schemeClr val="bg1"/>
          </a:solidFill>
        </p:spPr>
        <p:txBody>
          <a:bodyPr>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975" indent="-161925" algn="just"/>
            <a:r>
              <a:rPr lang="en-US" sz="1100">
                <a:latin typeface="Calibri"/>
              </a:rPr>
              <a:t>This map illustrates the locations of existing wind farm developments within the surrounding context, including existing overhead powerline infrastructure within the area:</a:t>
            </a:r>
          </a:p>
          <a:p>
            <a:pPr marL="19050" indent="0" algn="just">
              <a:buNone/>
            </a:pPr>
            <a:endParaRPr lang="en-US" sz="1100">
              <a:latin typeface="Calibri"/>
            </a:endParaRPr>
          </a:p>
          <a:p>
            <a:pPr marL="809625" lvl="2" algn="just">
              <a:buFont typeface="Courier New" panose="02070309020205020404" pitchFamily="49" charset="0"/>
              <a:buChar char="o"/>
            </a:pPr>
            <a:r>
              <a:rPr lang="en-US" sz="1100">
                <a:latin typeface="Calibri"/>
              </a:rPr>
              <a:t>110kV overhead powerlines (gold) </a:t>
            </a:r>
          </a:p>
          <a:p>
            <a:pPr marL="809625" lvl="2" algn="just">
              <a:buFont typeface="Courier New" panose="02070309020205020404" pitchFamily="49" charset="0"/>
              <a:buChar char="o"/>
            </a:pPr>
            <a:r>
              <a:rPr lang="en-US" sz="1100">
                <a:latin typeface="Calibri"/>
              </a:rPr>
              <a:t>220kV powerline (red)</a:t>
            </a:r>
          </a:p>
          <a:p>
            <a:pPr marL="809625" lvl="2" algn="just">
              <a:buFont typeface="Courier New" panose="02070309020205020404" pitchFamily="49" charset="0"/>
              <a:buChar char="o"/>
            </a:pPr>
            <a:r>
              <a:rPr lang="en-US" sz="1100"/>
              <a:t>38kV powerlines (green)</a:t>
            </a:r>
            <a:endParaRPr lang="en-US" sz="1100">
              <a:latin typeface="Calibri"/>
            </a:endParaRPr>
          </a:p>
          <a:p>
            <a:pPr marL="0" indent="0" algn="just">
              <a:buNone/>
            </a:pPr>
            <a:endParaRPr lang="en-US" sz="1100">
              <a:latin typeface="Calibri"/>
            </a:endParaRPr>
          </a:p>
          <a:p>
            <a:pPr marL="161925" indent="-161925" algn="just"/>
            <a:r>
              <a:rPr lang="en-US" sz="1100">
                <a:latin typeface="Calibri"/>
              </a:rPr>
              <a:t>The lands fall within an accessible location with regards to existing infrastructure.</a:t>
            </a:r>
          </a:p>
          <a:p>
            <a:pPr marL="161925" indent="-161925" algn="just"/>
            <a:endParaRPr lang="en-US" sz="1100">
              <a:latin typeface="Calibri"/>
            </a:endParaRPr>
          </a:p>
          <a:p>
            <a:pPr marL="161925" indent="-161925" algn="just"/>
            <a:r>
              <a:rPr lang="en-IE" sz="1100"/>
              <a:t>There are 11 no. onshore wind energy developments (9 no. existing and 2 no. permitted) within the 20km study area, but none within 10km of the proposed development site. These tend to be of small and medium scale in terms of both turbine height and number/extent. Except for the 21 no. turbine </a:t>
            </a:r>
            <a:r>
              <a:rPr lang="en-IE" sz="1100" err="1"/>
              <a:t>Ballywater</a:t>
            </a:r>
            <a:r>
              <a:rPr lang="en-IE" sz="1100"/>
              <a:t> scheme located on the Wexford Coastline, approx. 20km to the southeast of the site. </a:t>
            </a:r>
          </a:p>
          <a:p>
            <a:pPr marL="161925" indent="-161925" algn="just"/>
            <a:endParaRPr lang="en-IE" sz="1100"/>
          </a:p>
          <a:p>
            <a:pPr marL="161925" indent="-161925" algn="just"/>
            <a:r>
              <a:rPr lang="en-IE" sz="1100"/>
              <a:t>Overall, it is considered that the proposed wind farm has very little potential to contribute to significant cumulative impacts in combination with existing or permitted wind farms within the study area.</a:t>
            </a:r>
          </a:p>
        </p:txBody>
      </p:sp>
      <p:pic>
        <p:nvPicPr>
          <p:cNvPr id="4" name="Picture 3">
            <a:extLst>
              <a:ext uri="{FF2B5EF4-FFF2-40B4-BE49-F238E27FC236}">
                <a16:creationId xmlns:a16="http://schemas.microsoft.com/office/drawing/2014/main" id="{48D08732-9A95-E049-A5A7-7FF94CF4DCC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99012" y="1587"/>
            <a:ext cx="6856413" cy="6856413"/>
          </a:xfrm>
          <a:prstGeom prst="rect">
            <a:avLst/>
          </a:prstGeom>
          <a:ln>
            <a:solidFill>
              <a:schemeClr val="accent1"/>
            </a:solidFill>
          </a:ln>
        </p:spPr>
      </p:pic>
      <p:sp>
        <p:nvSpPr>
          <p:cNvPr id="20" name="Arrow: Right 19">
            <a:extLst>
              <a:ext uri="{FF2B5EF4-FFF2-40B4-BE49-F238E27FC236}">
                <a16:creationId xmlns:a16="http://schemas.microsoft.com/office/drawing/2014/main" id="{748BB42C-C5B0-2165-5647-C581FCB1C4AE}"/>
              </a:ext>
            </a:extLst>
          </p:cNvPr>
          <p:cNvSpPr/>
          <p:nvPr/>
        </p:nvSpPr>
        <p:spPr>
          <a:xfrm>
            <a:off x="6932612" y="2911021"/>
            <a:ext cx="831850" cy="51435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1200"/>
              </a:spcAft>
              <a:buNone/>
            </a:pPr>
            <a:r>
              <a:rPr lang="en-IE" sz="1100" b="1">
                <a:solidFill>
                  <a:srgbClr val="FF0000"/>
                </a:solidFill>
                <a:effectLst/>
                <a:ea typeface="Calibri" panose="020F0502020204030204" pitchFamily="34" charset="0"/>
                <a:cs typeface="Calibri" panose="020F0502020204030204" pitchFamily="34" charset="0"/>
              </a:rPr>
              <a:t>SITE</a:t>
            </a:r>
            <a:endParaRPr lang="en-IE" sz="1100" b="1">
              <a:solidFill>
                <a:srgbClr val="FF0000"/>
              </a:solidFill>
              <a:effectLst/>
              <a:ea typeface="Calibri" panose="020F0502020204030204" pitchFamily="34" charset="0"/>
              <a:cs typeface="Arial" panose="020B0604020202020204" pitchFamily="34" charset="0"/>
            </a:endParaRPr>
          </a:p>
        </p:txBody>
      </p:sp>
      <p:sp>
        <p:nvSpPr>
          <p:cNvPr id="5" name="Arrow: Right 4">
            <a:extLst>
              <a:ext uri="{FF2B5EF4-FFF2-40B4-BE49-F238E27FC236}">
                <a16:creationId xmlns:a16="http://schemas.microsoft.com/office/drawing/2014/main" id="{03CE0D91-F84A-0DEF-B2B2-2C2A83FA7702}"/>
              </a:ext>
            </a:extLst>
          </p:cNvPr>
          <p:cNvSpPr/>
          <p:nvPr/>
        </p:nvSpPr>
        <p:spPr>
          <a:xfrm>
            <a:off x="7076144" y="2819400"/>
            <a:ext cx="831850" cy="51435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1200"/>
              </a:spcAft>
              <a:buNone/>
            </a:pPr>
            <a:r>
              <a:rPr lang="en-IE" sz="1100" b="1">
                <a:solidFill>
                  <a:srgbClr val="FF0000"/>
                </a:solidFill>
                <a:effectLst/>
                <a:ea typeface="Calibri" panose="020F0502020204030204" pitchFamily="34" charset="0"/>
                <a:cs typeface="Calibri" panose="020F0502020204030204" pitchFamily="34" charset="0"/>
              </a:rPr>
              <a:t>SITE</a:t>
            </a:r>
            <a:endParaRPr lang="en-IE" sz="1100" b="1">
              <a:solidFill>
                <a:srgbClr val="FF0000"/>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1928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F837-3694-1020-5047-A75EBF993839}"/>
              </a:ext>
            </a:extLst>
          </p:cNvPr>
          <p:cNvSpPr>
            <a:spLocks noGrp="1"/>
          </p:cNvSpPr>
          <p:nvPr>
            <p:ph type="title"/>
          </p:nvPr>
        </p:nvSpPr>
        <p:spPr/>
        <p:txBody>
          <a:bodyPr/>
          <a:lstStyle/>
          <a:p>
            <a:r>
              <a:rPr lang="en-US"/>
              <a:t>Consultation</a:t>
            </a:r>
            <a:endParaRPr lang="en-IE"/>
          </a:p>
        </p:txBody>
      </p:sp>
    </p:spTree>
    <p:extLst>
      <p:ext uri="{BB962C8B-B14F-4D97-AF65-F5344CB8AC3E}">
        <p14:creationId xmlns:p14="http://schemas.microsoft.com/office/powerpoint/2010/main" val="2521795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607E82-C80C-9702-1F59-F6B175888B21}"/>
              </a:ext>
            </a:extLst>
          </p:cNvPr>
          <p:cNvSpPr>
            <a:spLocks noGrp="1"/>
          </p:cNvSpPr>
          <p:nvPr>
            <p:ph type="sldNum" sz="quarter" idx="12"/>
          </p:nvPr>
        </p:nvSpPr>
        <p:spPr/>
        <p:txBody>
          <a:bodyPr/>
          <a:lstStyle/>
          <a:p>
            <a:fld id="{6E4381AD-38BA-4C4D-BA6D-0BE3F4BFC1CD}" type="slidenum">
              <a:rPr lang="en-US" smtClean="0"/>
              <a:pPr/>
              <a:t>24</a:t>
            </a:fld>
            <a:endParaRPr lang="en-US"/>
          </a:p>
        </p:txBody>
      </p:sp>
      <p:sp>
        <p:nvSpPr>
          <p:cNvPr id="3" name="Title 2">
            <a:extLst>
              <a:ext uri="{FF2B5EF4-FFF2-40B4-BE49-F238E27FC236}">
                <a16:creationId xmlns:a16="http://schemas.microsoft.com/office/drawing/2014/main" id="{7F7C3696-EF6B-6C95-4A17-C3C01D3799A3}"/>
              </a:ext>
            </a:extLst>
          </p:cNvPr>
          <p:cNvSpPr>
            <a:spLocks noGrp="1"/>
          </p:cNvSpPr>
          <p:nvPr>
            <p:ph type="title"/>
          </p:nvPr>
        </p:nvSpPr>
        <p:spPr>
          <a:xfrm>
            <a:off x="684212" y="76201"/>
            <a:ext cx="10666413" cy="1447800"/>
          </a:xfrm>
        </p:spPr>
        <p:txBody>
          <a:bodyPr>
            <a:normAutofit/>
          </a:bodyPr>
          <a:lstStyle/>
          <a:p>
            <a:r>
              <a:rPr lang="en-IE" sz="3200" b="1"/>
              <a:t>Consultation</a:t>
            </a:r>
          </a:p>
        </p:txBody>
      </p:sp>
      <p:sp>
        <p:nvSpPr>
          <p:cNvPr id="4" name="Text Placeholder 3">
            <a:extLst>
              <a:ext uri="{FF2B5EF4-FFF2-40B4-BE49-F238E27FC236}">
                <a16:creationId xmlns:a16="http://schemas.microsoft.com/office/drawing/2014/main" id="{6612433E-E95A-087C-2B22-09A0EC02B509}"/>
              </a:ext>
            </a:extLst>
          </p:cNvPr>
          <p:cNvSpPr>
            <a:spLocks noGrp="1"/>
          </p:cNvSpPr>
          <p:nvPr>
            <p:ph type="body" sz="quarter" idx="13"/>
          </p:nvPr>
        </p:nvSpPr>
        <p:spPr>
          <a:xfrm>
            <a:off x="841493" y="1371599"/>
            <a:ext cx="6395919" cy="4878069"/>
          </a:xfrm>
        </p:spPr>
        <p:txBody>
          <a:bodyPr vert="horz" lIns="91440" tIns="45720" rIns="91440" bIns="45720" rtlCol="0" anchor="t">
            <a:normAutofit/>
          </a:bodyPr>
          <a:lstStyle/>
          <a:p>
            <a:pPr marL="0" indent="0">
              <a:buNone/>
            </a:pPr>
            <a:r>
              <a:rPr lang="en-US" sz="1200" b="1"/>
              <a:t>Community Engagement:</a:t>
            </a:r>
          </a:p>
          <a:p>
            <a:pPr marL="0" indent="0">
              <a:buNone/>
            </a:pPr>
            <a:endParaRPr lang="en-US" sz="1200" b="1"/>
          </a:p>
          <a:p>
            <a:pPr indent="-250825"/>
            <a:r>
              <a:rPr lang="en-US" sz="1200">
                <a:ea typeface="Calibri"/>
                <a:cs typeface="Calibri"/>
              </a:rPr>
              <a:t>Regnum appointed a local community liaison officer in Spring 2024</a:t>
            </a:r>
          </a:p>
          <a:p>
            <a:pPr indent="-250825">
              <a:buNone/>
            </a:pPr>
            <a:endParaRPr lang="en-US" sz="1200">
              <a:ea typeface="Calibri"/>
              <a:cs typeface="Calibri"/>
            </a:endParaRPr>
          </a:p>
          <a:p>
            <a:pPr indent="-250825"/>
            <a:r>
              <a:rPr lang="en-US" sz="1200">
                <a:ea typeface="Calibri"/>
                <a:cs typeface="Calibri"/>
              </a:rPr>
              <a:t>Regnum engaged with the local councillors in the summer of 2024, outlining the proposed community consultation strategy</a:t>
            </a:r>
          </a:p>
          <a:p>
            <a:pPr indent="-250825"/>
            <a:endParaRPr lang="en-US" sz="1200">
              <a:ea typeface="Calibri"/>
              <a:cs typeface="Calibri"/>
            </a:endParaRPr>
          </a:p>
          <a:p>
            <a:pPr indent="-250825"/>
            <a:r>
              <a:rPr lang="en-US" sz="1200"/>
              <a:t>Phase 1 - Door to Door Engagement in Q2 2025</a:t>
            </a:r>
          </a:p>
          <a:p>
            <a:pPr indent="-250825"/>
            <a:endParaRPr lang="en-US" sz="1200"/>
          </a:p>
          <a:p>
            <a:pPr indent="-250825"/>
            <a:r>
              <a:rPr lang="en-US" sz="1200">
                <a:ea typeface="Calibri"/>
                <a:cs typeface="Calibri"/>
              </a:rPr>
              <a:t>Regnum engaged with the local TDs in Q3 2025</a:t>
            </a:r>
          </a:p>
          <a:p>
            <a:pPr indent="-250825"/>
            <a:endParaRPr lang="en-US" sz="1200"/>
          </a:p>
          <a:p>
            <a:pPr indent="-250825"/>
            <a:r>
              <a:rPr lang="en-US" sz="1200"/>
              <a:t>Phase 2 - Door to Door Engagement in Q1 2026</a:t>
            </a:r>
          </a:p>
          <a:p>
            <a:pPr indent="-250825"/>
            <a:endParaRPr lang="en-US" sz="1200"/>
          </a:p>
          <a:p>
            <a:pPr indent="-250825"/>
            <a:r>
              <a:rPr lang="en-US" sz="1200">
                <a:ea typeface="Calibri"/>
                <a:cs typeface="Calibri"/>
              </a:rPr>
              <a:t>Phase 3 – A third and final round of Door-to-Door Engagement is scheduled for Q3 2026</a:t>
            </a:r>
            <a:endParaRPr lang="en-US" sz="1200">
              <a:solidFill>
                <a:srgbClr val="000000"/>
              </a:solidFill>
              <a:ea typeface="Calibri"/>
              <a:cs typeface="Calibri"/>
            </a:endParaRPr>
          </a:p>
          <a:p>
            <a:endParaRPr lang="en-US" sz="1200">
              <a:ea typeface="Calibri"/>
              <a:cs typeface="Calibri"/>
            </a:endParaRPr>
          </a:p>
          <a:p>
            <a:endParaRPr lang="en-US" sz="1200"/>
          </a:p>
          <a:p>
            <a:pPr marL="536575" indent="0">
              <a:buNone/>
            </a:pPr>
            <a:r>
              <a:rPr lang="en-US" sz="1200" b="1"/>
              <a:t>	Wexford County Council (WCC) Consultation:</a:t>
            </a:r>
          </a:p>
          <a:p>
            <a:pPr marL="0" indent="0">
              <a:buNone/>
            </a:pPr>
            <a:endParaRPr lang="en-US" sz="1200" b="1"/>
          </a:p>
          <a:p>
            <a:pPr marL="1168400" indent="-182563"/>
            <a:r>
              <a:rPr lang="en-US" sz="1200"/>
              <a:t>Regnum undertook a meeting with WCC Officials in September 2024, and outlined the proposal and engagement strategy for the project.</a:t>
            </a:r>
            <a:endParaRPr lang="en-US" sz="1200">
              <a:ea typeface="Calibri"/>
              <a:cs typeface="Calibri"/>
            </a:endParaRPr>
          </a:p>
        </p:txBody>
      </p:sp>
      <p:pic>
        <p:nvPicPr>
          <p:cNvPr id="6" name="Picture 5">
            <a:extLst>
              <a:ext uri="{FF2B5EF4-FFF2-40B4-BE49-F238E27FC236}">
                <a16:creationId xmlns:a16="http://schemas.microsoft.com/office/drawing/2014/main" id="{BD7C4235-9152-FAB4-9427-1A3C6E737EF4}"/>
              </a:ext>
            </a:extLst>
          </p:cNvPr>
          <p:cNvPicPr>
            <a:picLocks noChangeAspect="1"/>
          </p:cNvPicPr>
          <p:nvPr/>
        </p:nvPicPr>
        <p:blipFill>
          <a:blip r:embed="rId2"/>
          <a:srcRect l="2053" b="602"/>
          <a:stretch>
            <a:fillRect/>
          </a:stretch>
        </p:blipFill>
        <p:spPr>
          <a:xfrm>
            <a:off x="7389812" y="365125"/>
            <a:ext cx="4466034" cy="6416675"/>
          </a:xfrm>
          <a:prstGeom prst="rect">
            <a:avLst/>
          </a:prstGeom>
        </p:spPr>
      </p:pic>
    </p:spTree>
    <p:extLst>
      <p:ext uri="{BB962C8B-B14F-4D97-AF65-F5344CB8AC3E}">
        <p14:creationId xmlns:p14="http://schemas.microsoft.com/office/powerpoint/2010/main" val="3188153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C24E2-8C9C-8037-9CD0-0EBBCB05F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F25AE-C067-91F7-E0F5-22C970521C6E}"/>
              </a:ext>
            </a:extLst>
          </p:cNvPr>
          <p:cNvSpPr>
            <a:spLocks noGrp="1"/>
          </p:cNvSpPr>
          <p:nvPr>
            <p:ph type="title"/>
          </p:nvPr>
        </p:nvSpPr>
        <p:spPr/>
        <p:txBody>
          <a:bodyPr/>
          <a:lstStyle/>
          <a:p>
            <a:r>
              <a:rPr lang="en-US"/>
              <a:t>Next Steps</a:t>
            </a:r>
          </a:p>
        </p:txBody>
      </p:sp>
    </p:spTree>
    <p:extLst>
      <p:ext uri="{BB962C8B-B14F-4D97-AF65-F5344CB8AC3E}">
        <p14:creationId xmlns:p14="http://schemas.microsoft.com/office/powerpoint/2010/main" val="1119096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8D882-39FA-F141-70F8-89AC130493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44523E-BF08-E65C-3AAC-07B95D73FC61}"/>
              </a:ext>
            </a:extLst>
          </p:cNvPr>
          <p:cNvSpPr>
            <a:spLocks noGrp="1"/>
          </p:cNvSpPr>
          <p:nvPr>
            <p:ph type="sldNum" sz="quarter" idx="12"/>
          </p:nvPr>
        </p:nvSpPr>
        <p:spPr/>
        <p:txBody>
          <a:bodyPr/>
          <a:lstStyle/>
          <a:p>
            <a:fld id="{6E4381AD-38BA-4C4D-BA6D-0BE3F4BFC1CD}" type="slidenum">
              <a:rPr lang="en-US" smtClean="0"/>
              <a:pPr/>
              <a:t>26</a:t>
            </a:fld>
            <a:endParaRPr lang="en-US"/>
          </a:p>
        </p:txBody>
      </p:sp>
      <p:sp>
        <p:nvSpPr>
          <p:cNvPr id="3" name="Title 2">
            <a:extLst>
              <a:ext uri="{FF2B5EF4-FFF2-40B4-BE49-F238E27FC236}">
                <a16:creationId xmlns:a16="http://schemas.microsoft.com/office/drawing/2014/main" id="{045AA982-0C9F-DA21-1438-A58389FE0A80}"/>
              </a:ext>
            </a:extLst>
          </p:cNvPr>
          <p:cNvSpPr>
            <a:spLocks noGrp="1"/>
          </p:cNvSpPr>
          <p:nvPr>
            <p:ph type="title"/>
          </p:nvPr>
        </p:nvSpPr>
        <p:spPr>
          <a:xfrm>
            <a:off x="838199" y="381000"/>
            <a:ext cx="6856413" cy="1033368"/>
          </a:xfrm>
        </p:spPr>
        <p:txBody>
          <a:bodyPr>
            <a:normAutofit/>
          </a:bodyPr>
          <a:lstStyle/>
          <a:p>
            <a:r>
              <a:rPr lang="en-US" sz="3600" b="1"/>
              <a:t>Proposed Timelines and Next Steps</a:t>
            </a:r>
            <a:endParaRPr lang="en-IE" sz="3600" b="1"/>
          </a:p>
        </p:txBody>
      </p:sp>
      <p:sp>
        <p:nvSpPr>
          <p:cNvPr id="4" name="Text Placeholder 3">
            <a:extLst>
              <a:ext uri="{FF2B5EF4-FFF2-40B4-BE49-F238E27FC236}">
                <a16:creationId xmlns:a16="http://schemas.microsoft.com/office/drawing/2014/main" id="{1C694532-0683-CA67-856A-F0F72EA2AB04}"/>
              </a:ext>
            </a:extLst>
          </p:cNvPr>
          <p:cNvSpPr>
            <a:spLocks noGrp="1"/>
          </p:cNvSpPr>
          <p:nvPr>
            <p:ph type="body" sz="quarter" idx="13"/>
          </p:nvPr>
        </p:nvSpPr>
        <p:spPr>
          <a:xfrm>
            <a:off x="1065212" y="1676400"/>
            <a:ext cx="9296400" cy="3276600"/>
          </a:xfrm>
        </p:spPr>
        <p:txBody>
          <a:bodyPr vert="horz" lIns="91440" tIns="45720" rIns="91440" bIns="45720" rtlCol="0" anchor="t">
            <a:normAutofit/>
          </a:bodyPr>
          <a:lstStyle/>
          <a:p>
            <a:pPr marL="228600" lvl="2"/>
            <a:r>
              <a:rPr lang="en-US" sz="1400"/>
              <a:t>Submission of the planning application is targeted for September 2026</a:t>
            </a:r>
          </a:p>
          <a:p>
            <a:pPr marL="0" lvl="2" indent="0">
              <a:buNone/>
            </a:pPr>
            <a:endParaRPr lang="en-US" sz="1400"/>
          </a:p>
          <a:p>
            <a:pPr marL="228600" lvl="2"/>
            <a:r>
              <a:rPr lang="en-US" sz="1400"/>
              <a:t>Agreement of minutes from today</a:t>
            </a:r>
          </a:p>
          <a:p>
            <a:pPr marL="0" lvl="2" indent="0">
              <a:buNone/>
            </a:pPr>
            <a:endParaRPr lang="en-US" sz="1400"/>
          </a:p>
          <a:p>
            <a:pPr marL="228600" lvl="2"/>
            <a:r>
              <a:rPr lang="en-US" sz="1400"/>
              <a:t>Can ACP provide any timeframe predictions around the Formal EIA Scoping process coming into effect from 1</a:t>
            </a:r>
            <a:r>
              <a:rPr lang="en-US" sz="1400" baseline="30000"/>
              <a:t>st</a:t>
            </a:r>
            <a:r>
              <a:rPr lang="en-US" sz="1400"/>
              <a:t> May 2026?</a:t>
            </a:r>
          </a:p>
          <a:p>
            <a:pPr marL="228600" lvl="2"/>
            <a:endParaRPr lang="en-US" sz="1400"/>
          </a:p>
          <a:p>
            <a:pPr marL="228600" lvl="2"/>
            <a:r>
              <a:rPr lang="en-US" sz="1400"/>
              <a:t>At this stage, do ACP foresee any implications from the next phase of commencements of the Planning and Development Act 2024? </a:t>
            </a:r>
          </a:p>
          <a:p>
            <a:pPr marL="228600" lvl="2"/>
            <a:endParaRPr lang="en-US" sz="1400"/>
          </a:p>
          <a:p>
            <a:pPr marL="228600" lvl="2"/>
            <a:endParaRPr lang="en-US" sz="1200"/>
          </a:p>
        </p:txBody>
      </p:sp>
    </p:spTree>
    <p:extLst>
      <p:ext uri="{BB962C8B-B14F-4D97-AF65-F5344CB8AC3E}">
        <p14:creationId xmlns:p14="http://schemas.microsoft.com/office/powerpoint/2010/main" val="724840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6364F-5D98-60C7-04E2-09C56F9755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0C9AFD-1F0B-9612-19FF-3A931DA280BB}"/>
              </a:ext>
            </a:extLst>
          </p:cNvPr>
          <p:cNvSpPr>
            <a:spLocks noGrp="1"/>
          </p:cNvSpPr>
          <p:nvPr>
            <p:ph type="sldNum" sz="quarter" idx="10"/>
          </p:nvPr>
        </p:nvSpPr>
        <p:spPr/>
        <p:txBody>
          <a:bodyPr/>
          <a:lstStyle/>
          <a:p>
            <a:fld id="{6E4381AD-38BA-4C4D-BA6D-0BE3F4BFC1CD}" type="slidenum">
              <a:rPr lang="en-US" smtClean="0"/>
              <a:pPr/>
              <a:t>27</a:t>
            </a:fld>
            <a:endParaRPr lang="en-US"/>
          </a:p>
        </p:txBody>
      </p:sp>
      <p:sp>
        <p:nvSpPr>
          <p:cNvPr id="4" name="Title 5">
            <a:extLst>
              <a:ext uri="{FF2B5EF4-FFF2-40B4-BE49-F238E27FC236}">
                <a16:creationId xmlns:a16="http://schemas.microsoft.com/office/drawing/2014/main" id="{6E5F76BA-4160-BB31-1BFF-3287CB7B81FE}"/>
              </a:ext>
            </a:extLst>
          </p:cNvPr>
          <p:cNvSpPr>
            <a:spLocks noGrp="1"/>
          </p:cNvSpPr>
          <p:nvPr>
            <p:ph type="title"/>
          </p:nvPr>
        </p:nvSpPr>
        <p:spPr>
          <a:xfrm>
            <a:off x="4189411" y="762000"/>
            <a:ext cx="7999413" cy="4648200"/>
          </a:xfrm>
        </p:spPr>
        <p:txBody>
          <a:bodyPr>
            <a:normAutofit/>
          </a:bodyPr>
          <a:lstStyle/>
          <a:p>
            <a:pPr algn="ctr"/>
            <a:r>
              <a:rPr lang="en-IE" sz="6000" b="1">
                <a:solidFill>
                  <a:srgbClr val="97D700"/>
                </a:solidFill>
              </a:rPr>
              <a:t>Thank You</a:t>
            </a:r>
          </a:p>
        </p:txBody>
      </p:sp>
    </p:spTree>
    <p:extLst>
      <p:ext uri="{BB962C8B-B14F-4D97-AF65-F5344CB8AC3E}">
        <p14:creationId xmlns:p14="http://schemas.microsoft.com/office/powerpoint/2010/main" val="3147041447"/>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theme/theme1.xml><?xml version="1.0" encoding="utf-8"?>
<a:theme xmlns:a="http://schemas.openxmlformats.org/drawingml/2006/main" name="1_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8BC53F"/>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A8A50D0FC91545949767EA1A770C74" ma:contentTypeVersion="5" ma:contentTypeDescription="Create a new document." ma:contentTypeScope="" ma:versionID="0bfc6fec23e94f624aae253dca6644b5">
  <xsd:schema xmlns:xsd="http://www.w3.org/2001/XMLSchema" xmlns:xs="http://www.w3.org/2001/XMLSchema" xmlns:p="http://schemas.microsoft.com/office/2006/metadata/properties" xmlns:ns2="af99582c-b217-49c2-8fcf-83266e5d4209" targetNamespace="http://schemas.microsoft.com/office/2006/metadata/properties" ma:root="true" ma:fieldsID="4f740da18707744e28524bef4d9c3046" ns2:_="">
    <xsd:import namespace="af99582c-b217-49c2-8fcf-83266e5d4209"/>
    <xsd:element name="properties">
      <xsd:complexType>
        <xsd:sequence>
          <xsd:element name="documentManagement">
            <xsd:complexType>
              <xsd:all>
                <xsd:element ref="ns2:DocumentCategory" minOccurs="0"/>
                <xsd:element ref="ns2:DocumentType"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9582c-b217-49c2-8fcf-83266e5d4209" elementFormDefault="qualified">
    <xsd:import namespace="http://schemas.microsoft.com/office/2006/documentManagement/types"/>
    <xsd:import namespace="http://schemas.microsoft.com/office/infopath/2007/PartnerControls"/>
    <xsd:element name="DocumentCategory" ma:index="8" nillable="true" ma:displayName="Document Category" ma:format="Dropdown" ma:internalName="DocumentCategory" ma:readOnly="false">
      <xsd:simpleType>
        <xsd:restriction base="dms:Choice">
          <xsd:enumeration value="Application Docs"/>
          <xsd:enumeration value="Further Information Docs"/>
          <xsd:enumeration value="Oral Hearing Docs"/>
          <xsd:enumeration value="Response"/>
          <xsd:enumeration value="Other"/>
        </xsd:restriction>
      </xsd:simpleType>
    </xsd:element>
    <xsd:element name="DocumentType" ma:index="9" nillable="true" ma:displayName="Document Type" ma:format="Dropdown" ma:internalName="DocumentType" ma:readOnly="false">
      <xsd:simpleType>
        <xsd:restriction base="dms:Choice">
          <xsd:enumeration value="Ad hoc letter/ Correspondence"/>
          <xsd:enumeration value="Application Drawings"/>
          <xsd:enumeration value="Application Form"/>
          <xsd:enumeration value="Application Document"/>
          <xsd:enumeration value="Compulsory Purchase Order"/>
          <xsd:enumeration value="Cover Letter"/>
          <xsd:enumeration value="Department Report"/>
          <xsd:enumeration value="Draft Railway Order"/>
          <xsd:enumeration value="Drawing / Map / Data"/>
          <xsd:enumeration value="Environmental Impact Statement"/>
          <xsd:enumeration value="Environmental Report"/>
          <xsd:enumeration value="Further Information Request"/>
          <xsd:enumeration value="Further Information Response"/>
          <xsd:enumeration value="Further Information Response Drawings"/>
          <xsd:enumeration value="Managers Order"/>
          <xsd:enumeration value="Memo"/>
          <xsd:enumeration value="Natura Impact Statement"/>
          <xsd:enumeration value="Notification of Decision"/>
          <xsd:enumeration value="Other"/>
          <xsd:enumeration value="PA Cover letter"/>
          <xsd:enumeration value="Photomontages"/>
          <xsd:enumeration value="Planners Report"/>
          <xsd:enumeration value="Prescribed Body Notifications"/>
          <xsd:enumeration value="Prescribed Body Response"/>
          <xsd:enumeration value="Public Notice/ Newspaper Notice"/>
          <xsd:enumeration value="Response to Appeal"/>
          <xsd:enumeration value="Revised Environmental Impact Statement"/>
          <xsd:enumeration value="Revised Natura Impact Statement"/>
          <xsd:enumeration value="Revised Public Notice / Newspaper Notice"/>
          <xsd:enumeration value="Submissions"/>
          <xsd:enumeration value="Unsolicited Further Information"/>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Type xmlns="af99582c-b217-49c2-8fcf-83266e5d4209" xsi:nil="true"/>
    <DocumentCategory xmlns="af99582c-b217-49c2-8fcf-83266e5d4209" xsi:nil="true"/>
  </documentManagement>
</p:properties>
</file>

<file path=customXml/itemProps1.xml><?xml version="1.0" encoding="utf-8"?>
<ds:datastoreItem xmlns:ds="http://schemas.openxmlformats.org/officeDocument/2006/customXml" ds:itemID="{C790A50F-FAF4-44DB-9C78-3A24ABF87A71}"/>
</file>

<file path=customXml/itemProps2.xml><?xml version="1.0" encoding="utf-8"?>
<ds:datastoreItem xmlns:ds="http://schemas.openxmlformats.org/officeDocument/2006/customXml" ds:itemID="{47209852-2900-463F-B93D-E3EE2D2314AA}"/>
</file>

<file path=customXml/itemProps3.xml><?xml version="1.0" encoding="utf-8"?>
<ds:datastoreItem xmlns:ds="http://schemas.openxmlformats.org/officeDocument/2006/customXml" ds:itemID="{BDDC116C-243E-4EE3-8884-9CC0400F8232}"/>
</file>

<file path=docProps/app.xml><?xml version="1.0" encoding="utf-8"?>
<Properties xmlns="http://schemas.openxmlformats.org/officeDocument/2006/extended-properties" xmlns:vt="http://schemas.openxmlformats.org/officeDocument/2006/docPropsVTypes">
  <Template/>
  <TotalTime>0</TotalTime>
  <Words>2841</Words>
  <Application>Microsoft Office PowerPoint</Application>
  <PresentationFormat>Custom</PresentationFormat>
  <Paragraphs>297</Paragraphs>
  <Slides>27</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Courier New</vt:lpstr>
      <vt:lpstr>Montserrat Medium</vt:lpstr>
      <vt:lpstr>Wingdings</vt:lpstr>
      <vt:lpstr>1_Office Theme</vt:lpstr>
      <vt:lpstr>PowerPoint Presentation</vt:lpstr>
      <vt:lpstr>PowerPoint Presentation</vt:lpstr>
      <vt:lpstr>Site Location</vt:lpstr>
      <vt:lpstr>Proposed Site Layout</vt:lpstr>
      <vt:lpstr>Proposed Grid Connection Route – Option 1</vt:lpstr>
      <vt:lpstr>Proposed Grid Connection Route – Option 2</vt:lpstr>
      <vt:lpstr>Proposed Turbine Delivery Route</vt:lpstr>
      <vt:lpstr>Relevant Legislation  &amp;  Local Planning policy Context</vt:lpstr>
      <vt:lpstr>Legislation – 7th Schedule</vt:lpstr>
      <vt:lpstr>PowerPoint Presentation</vt:lpstr>
      <vt:lpstr>Renewable Energy Directive III (RED III) – Formal EIA Scoping</vt:lpstr>
      <vt:lpstr>Local Planning Policy</vt:lpstr>
      <vt:lpstr>Local Planning Policy</vt:lpstr>
      <vt:lpstr>Local Planning Policy - Landscape Character Assessment</vt:lpstr>
      <vt:lpstr>SITE CONSTRAINTS</vt:lpstr>
      <vt:lpstr>Environmental Designations</vt:lpstr>
      <vt:lpstr>Ecological Survey Overview</vt:lpstr>
      <vt:lpstr>Archaeological Context</vt:lpstr>
      <vt:lpstr>Civil and Hydrology Site Walkover</vt:lpstr>
      <vt:lpstr>Residential Receptors</vt:lpstr>
      <vt:lpstr>Noise Surveys</vt:lpstr>
      <vt:lpstr>Existing Infrastructure</vt:lpstr>
      <vt:lpstr>Consultation</vt:lpstr>
      <vt:lpstr>Consultation</vt:lpstr>
      <vt:lpstr>Next Steps</vt:lpstr>
      <vt:lpstr>Proposed Timelines and Next Steps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espie</dc:creator>
  <cp:lastModifiedBy>Ellen Moss</cp:lastModifiedBy>
  <cp:revision>1</cp:revision>
  <dcterms:created xsi:type="dcterms:W3CDTF">2019-07-14T01:38:28Z</dcterms:created>
  <dcterms:modified xsi:type="dcterms:W3CDTF">2026-03-11T13:18:14Z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0x010100C3A8A50D0FC91545949767EA1A770C74</vt:lpwstr>
  </property>
</Properties>
</file>